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598" r:id="rId3"/>
    <p:sldId id="733" r:id="rId4"/>
    <p:sldId id="731" r:id="rId5"/>
    <p:sldId id="702" r:id="rId6"/>
    <p:sldId id="701" r:id="rId7"/>
    <p:sldId id="699" r:id="rId8"/>
    <p:sldId id="696" r:id="rId9"/>
    <p:sldId id="697" r:id="rId10"/>
    <p:sldId id="729" r:id="rId11"/>
    <p:sldId id="725" r:id="rId12"/>
    <p:sldId id="727" r:id="rId13"/>
    <p:sldId id="728" r:id="rId14"/>
    <p:sldId id="730" r:id="rId15"/>
    <p:sldId id="732" r:id="rId16"/>
    <p:sldId id="6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3538" autoAdjust="0"/>
  </p:normalViewPr>
  <p:slideViewPr>
    <p:cSldViewPr snapToGrid="0">
      <p:cViewPr varScale="1">
        <p:scale>
          <a:sx n="121" d="100"/>
          <a:sy n="121" d="100"/>
        </p:scale>
        <p:origin x="10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7-4BB2-8E44-07BBDBEE2CB4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7-4BB2-8E44-07BBDBEE2CB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0.11029285836615858</c:v>
                </c:pt>
                <c:pt idx="1">
                  <c:v>0.88970714163384146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17-4BB2-8E44-07BBDBEE2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6590D-4E44-4803-832C-AF77E0DDF4FD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8590D-EA1C-4D21-8048-220620DE5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7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ienergia.fi/yritys/Hankkeet/Aittaluoto-2020--hanke#.X5vMLYgzZP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https://energia.fi/uutishuone/materiaalipankki/sahkontuotanto_maakunnittain_2007-2018.html#material-view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74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https://www.satakunnankansa.fi/a/5c98d318-32d2-4d1d-a4e3-f97c44f41efe</a:t>
            </a:r>
          </a:p>
          <a:p>
            <a:r>
              <a:rPr lang="en-US" dirty="0"/>
              <a:t>https://www.nornickel.fi/b/uusi-kiertotalousvoimalaitos-harjavaltaan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7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https://www.porienergia.fi/yritys/Hankkeet/Aittaluoto-2020--hanke#.X5vMLYgzZPY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74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http://bioenergo.fi/</a:t>
            </a:r>
          </a:p>
          <a:p>
            <a:r>
              <a:rPr lang="en-US" dirty="0"/>
              <a:t>https://www.satakunnankansa.fi/a/3eb678f5-060a-4ee3-9f09-50ebe05dc08e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5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https://satbiogas.com/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https://www.prizz.fi/kehittamisteemat/bio-ja-kiertotalous/peittoon-kierratyspuisto-peittoo-recycling-park.html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https://www.kankaanpaanseutu.fi/a/200149458</a:t>
            </a:r>
          </a:p>
          <a:p>
            <a:r>
              <a:rPr lang="en-US" dirty="0"/>
              <a:t>https://www.vatajankoski.fi/kirkkokallion-energiapuisto-kiertotalouden-edellakavija/</a:t>
            </a:r>
          </a:p>
          <a:p>
            <a:r>
              <a:rPr lang="en-US" dirty="0"/>
              <a:t>https://www.honkajokioy.fi/al-energia-kiertaa-kuin-ikiliikkuja/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https://www.kankaanpaanseutu.fi/a/200149458</a:t>
            </a:r>
          </a:p>
          <a:p>
            <a:r>
              <a:rPr lang="en-US" dirty="0"/>
              <a:t>https://www.vatajankoski.fi/kirkkokallion-energiapuisto-kiertotalouden-edellakavija/</a:t>
            </a:r>
          </a:p>
          <a:p>
            <a:r>
              <a:rPr lang="en-US" dirty="0"/>
              <a:t>https://www.honkajokioy.fi/al-energia-kiertaa-kuin-ikiliikkuja/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https://www.kankaanpaanseutu.fi/a/200149458</a:t>
            </a:r>
          </a:p>
          <a:p>
            <a:r>
              <a:rPr lang="en-US" dirty="0"/>
              <a:t>https://www.vatajankoski.fi/kirkkokallion-energiapuisto-kiertotalouden-edellakavija/</a:t>
            </a:r>
          </a:p>
          <a:p>
            <a:r>
              <a:rPr lang="en-US" dirty="0"/>
              <a:t>https://www.honkajokioy.fi/al-energia-kiertaa-kuin-ikiliikkuja/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6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https://www.vatajankoski.fi/kirkkokallion-energiapuisto-kiertotalouden-edellakavija/</a:t>
            </a:r>
          </a:p>
          <a:p>
            <a:r>
              <a:rPr lang="en-US" dirty="0"/>
              <a:t>https://www.gasum.com/kaasusta/biokaasu/biokaasulaitokset/honkajoen-biokaasulaitos/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87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https://lansireitti.fi/akkuklusteri/?fbclid=IwAR1k5n7n9A-pZ0xLON-fy8xjxhLOsSsEelbhi1Q3b7SwmBBn6cqgVvhGy4I</a:t>
            </a:r>
          </a:p>
          <a:p>
            <a:r>
              <a:rPr lang="en-US" dirty="0"/>
              <a:t>https://www.aamulehti.fi/a/eabb529e-4511-4f5d-9d22-bb64eb210a87</a:t>
            </a:r>
          </a:p>
          <a:p>
            <a:r>
              <a:rPr lang="en-US" dirty="0"/>
              <a:t>https://www.nornickel.fi/</a:t>
            </a:r>
          </a:p>
          <a:p>
            <a:r>
              <a:rPr lang="en-US" dirty="0"/>
              <a:t>https://www.gasum.com/ajassa/energia--teollisuus/2020/nornickel-harjavalta-merkittavaa-liiketoimintaetua-lngsta/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8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https://www.gasum.com/kaasusta/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https://yle.fi/uutiset/3-9160504</a:t>
            </a:r>
          </a:p>
          <a:p>
            <a:r>
              <a:rPr lang="en-US" dirty="0"/>
              <a:t>https://www.gasum.com/ajassa/energia--teollisuus/2020/nornickel-harjavalta-merkittavaa-liiketoimintaetua-lngsta/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8590D-EA1C-4D21-8048-220620DE58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6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B862-540F-405C-9B92-42F0996D0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1A0CF2-7796-4C20-BF9C-D808C6458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281CF-E192-4C7F-B5C5-3B09F367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AB0AE-BF28-4CD5-8E98-CDC8E5D4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6B69-6DBD-420F-9AA2-2CACA651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BF07-6D14-4050-83BE-D784A0B6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74D25-71AE-429E-AD60-5A3008617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0CC65-9ABF-4157-85EF-162CD91EF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A6E08-6829-4CBD-B320-F32E6C94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1BB0F-074E-479D-AD54-70C1C1D2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8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2E714-0E23-4A2D-996A-D7B3F6E3E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7569F-27CC-42CD-8CE5-267ACB273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0A56B-70CB-40AA-9B5A-2AC48BBD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AA091-03F3-4322-97F7-FF0A9C4D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83958-9E2F-4BA4-8C29-4949A799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371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637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88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49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9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08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BECA-C6C3-45DF-A031-3D37F789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3D86B-2B53-44DC-B54E-5B105BB57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5EAA9-233A-4265-BB2C-313AF6F4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CC989-9CE5-4212-899E-4CD01C41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B845C-9518-4435-9470-5ACE1209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23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9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84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2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6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D2C0-B00B-48C7-955E-C4443B8B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4BA2-D3F2-401B-A0B4-17E56ABF9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7D89-41A3-4306-9612-CF7495BBB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F33-8378-4C65-B212-E9E93C20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4F1C2-7019-4D6C-8493-7D0014DA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0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72AC7-96F1-4DF0-8028-9E517D2B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7494B-13DE-4DB3-9B85-BDC51DC1F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0EC35-64AE-4079-88BF-510B1A51F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854E1-F3FA-49B5-8FC8-DDED7C4D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FB142-A59C-4555-895E-09429DF8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85FD5-AD38-406D-81A9-690BC313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3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063A-4AE3-4371-B0EF-C71EACF6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A887C-525F-48DC-9A0B-7A3DB1A7E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D685D-9FF5-4409-AEF7-1CB40EA20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97CF7-1F5F-44AA-A2E9-A7081029F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7F5041-F3E7-48F9-B42B-5B020DD1D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4F3F3-73C1-41FB-824F-4ED1BD0B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BC2F0C-2C26-4F45-AA53-E5F1DC20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B325B-45E1-485E-987C-D77AFD8B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D10E-40C3-474B-B285-54F935BF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64849-F36D-4CA6-A960-247A7E944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6E33C-5AEC-4EE4-8DCF-6EA80044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84C2E-1AC1-4FFA-A951-F77F356A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5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BAD09-7729-4A9A-A497-D40B8070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D8656-13E5-4D0F-BBA1-8EA0CB7B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2523F-5D23-47FA-8D65-61581FE7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4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54F7-C269-4FE2-BF29-3D96BC8A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B9045-6915-478D-B231-DC548A79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4B9DD-A3D0-4C2F-A321-A213164B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70EE2-3681-421B-B872-5400DA66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46176-6290-4607-A8E6-4292550A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27982-CA08-4702-983B-1CE8E375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3104-F1F9-402D-BD8B-45C68E07D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508BC-CF35-4D08-8BF3-F60239501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935FC-964C-4D2A-9B81-65162927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105C7-C937-48EC-BF27-6D6093B3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4CFCA-344D-499E-B47E-D0E08D7E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D2C72-5EED-43A4-9AB4-B59978B9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9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16473-D23E-48E2-AAF7-140B3CE8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CFDB7-8462-48D8-B490-AB3D2A077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E3799-8A1C-4C23-9F0B-D71C178DD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A587-5A83-4F87-AF2F-3FD47A22D85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41A87-B0AF-4D7E-AFF6-A1D0FA9E3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8289-71DB-4BDB-87FA-855BAA3FD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FF40F-FBD7-4661-B853-99BCDD33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1E6B-A94B-4AE0-AC6F-3F161EB0E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11" y="1104900"/>
            <a:ext cx="10737764" cy="4357432"/>
          </a:xfrm>
        </p:spPr>
        <p:txBody>
          <a:bodyPr>
            <a:normAutofit/>
          </a:bodyPr>
          <a:lstStyle/>
          <a:p>
            <a:r>
              <a:rPr lang="en-US"/>
              <a:t>VIHREÄMPI TULEVAISUUS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46A2B-5982-4DAC-B2FA-1B8991BC7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4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205B-1786-4265-BB9E-C0CC9258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76" y="386963"/>
            <a:ext cx="10571746" cy="1325563"/>
          </a:xfrm>
        </p:spPr>
        <p:txBody>
          <a:bodyPr>
            <a:normAutofit/>
          </a:bodyPr>
          <a:lstStyle/>
          <a:p>
            <a:r>
              <a:rPr lang="en-US" sz="6000" dirty="0"/>
              <a:t>Porin LNG-</a:t>
            </a:r>
            <a:r>
              <a:rPr lang="en-US" sz="6000" dirty="0" err="1"/>
              <a:t>terminaali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29A3-05C7-4745-BD17-B463B4F1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77" y="2206842"/>
            <a:ext cx="105868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Suomen ensimmäinen nesteytetyn maakaasun terminaali sijaitsee Porissa.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97A917-83EE-4FC9-AB93-6BAD6E29EBB1}"/>
              </a:ext>
            </a:extLst>
          </p:cNvPr>
          <p:cNvCxnSpPr>
            <a:cxnSpLocks/>
          </p:cNvCxnSpPr>
          <p:nvPr/>
        </p:nvCxnSpPr>
        <p:spPr>
          <a:xfrm>
            <a:off x="778386" y="171252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6E493F2-B6FA-4E41-83C8-914161256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7" b="11816"/>
          <a:stretch/>
        </p:blipFill>
        <p:spPr>
          <a:xfrm>
            <a:off x="766915" y="2973181"/>
            <a:ext cx="10650152" cy="33023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2F21152-B9B1-41E1-8526-BC22BCFEC242}"/>
              </a:ext>
            </a:extLst>
          </p:cNvPr>
          <p:cNvGrpSpPr/>
          <p:nvPr/>
        </p:nvGrpSpPr>
        <p:grpSpPr>
          <a:xfrm>
            <a:off x="8119796" y="-68706"/>
            <a:ext cx="3788290" cy="3788290"/>
            <a:chOff x="634395" y="2002923"/>
            <a:chExt cx="2777247" cy="277724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695BB9F-7DFE-4525-82A9-3C0B4E6FDB8D}"/>
                </a:ext>
              </a:extLst>
            </p:cNvPr>
            <p:cNvSpPr/>
            <p:nvPr/>
          </p:nvSpPr>
          <p:spPr>
            <a:xfrm>
              <a:off x="634395" y="2002923"/>
              <a:ext cx="2777247" cy="277724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8" name="Title 3">
              <a:extLst>
                <a:ext uri="{FF2B5EF4-FFF2-40B4-BE49-F238E27FC236}">
                  <a16:creationId xmlns:a16="http://schemas.microsoft.com/office/drawing/2014/main" id="{32A80B52-6276-4A0F-A993-14BAB58CD4D8}"/>
                </a:ext>
              </a:extLst>
            </p:cNvPr>
            <p:cNvSpPr txBox="1">
              <a:spLocks/>
            </p:cNvSpPr>
            <p:nvPr/>
          </p:nvSpPr>
          <p:spPr>
            <a:xfrm>
              <a:off x="756310" y="2133009"/>
              <a:ext cx="2533417" cy="24625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Rikkioksidi-päästötön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ja vain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vähän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muita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päästöjä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➝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ympäristöystävällisempi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ratkaisu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EA77B6-312A-4B70-84D0-AAEF90E2B743}"/>
              </a:ext>
            </a:extLst>
          </p:cNvPr>
          <p:cNvGrpSpPr/>
          <p:nvPr/>
        </p:nvGrpSpPr>
        <p:grpSpPr>
          <a:xfrm>
            <a:off x="8934486" y="2881597"/>
            <a:ext cx="3455695" cy="3359018"/>
            <a:chOff x="756310" y="2133009"/>
            <a:chExt cx="2533417" cy="246254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E511128-E3A9-476A-A807-CB9BE653EB6B}"/>
                </a:ext>
              </a:extLst>
            </p:cNvPr>
            <p:cNvSpPr/>
            <p:nvPr/>
          </p:nvSpPr>
          <p:spPr>
            <a:xfrm>
              <a:off x="838367" y="2206895"/>
              <a:ext cx="2369304" cy="236930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12B953F8-A080-42E5-9710-2260F1578F39}"/>
                </a:ext>
              </a:extLst>
            </p:cNvPr>
            <p:cNvSpPr txBox="1">
              <a:spLocks/>
            </p:cNvSpPr>
            <p:nvPr/>
          </p:nvSpPr>
          <p:spPr>
            <a:xfrm>
              <a:off x="756310" y="2133009"/>
              <a:ext cx="2533417" cy="24625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600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kertaa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pienempi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tilavuus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nesteyttämättömään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kaasuun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verrattuna</a:t>
              </a:r>
              <a:r>
                <a:rPr lang="en-US" sz="1800" noProof="0" dirty="0">
                  <a:solidFill>
                    <a:prstClr val="white"/>
                  </a:solidFill>
                  <a:latin typeface="Garamond" panose="02020404030301010803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➝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joustava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kuljettaa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ja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varastoida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C383E2F-34E2-4D9B-8961-741D606044AD}"/>
              </a:ext>
            </a:extLst>
          </p:cNvPr>
          <p:cNvSpPr txBox="1"/>
          <p:nvPr/>
        </p:nvSpPr>
        <p:spPr>
          <a:xfrm>
            <a:off x="766915" y="6060129"/>
            <a:ext cx="619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Gasum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Oy</a:t>
            </a:r>
          </a:p>
        </p:txBody>
      </p:sp>
    </p:spTree>
    <p:extLst>
      <p:ext uri="{BB962C8B-B14F-4D97-AF65-F5344CB8AC3E}">
        <p14:creationId xmlns:p14="http://schemas.microsoft.com/office/powerpoint/2010/main" val="244395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2140-6294-442F-AFA4-837BF2AB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596"/>
            <a:ext cx="10515600" cy="1325563"/>
          </a:xfrm>
        </p:spPr>
        <p:txBody>
          <a:bodyPr/>
          <a:lstStyle/>
          <a:p>
            <a:r>
              <a:rPr lang="en-US" dirty="0" err="1"/>
              <a:t>LNG:llä</a:t>
            </a:r>
            <a:r>
              <a:rPr lang="en-US" dirty="0"/>
              <a:t> </a:t>
            </a:r>
            <a:r>
              <a:rPr lang="en-US" dirty="0" err="1"/>
              <a:t>kohti</a:t>
            </a:r>
            <a:r>
              <a:rPr lang="en-US" dirty="0"/>
              <a:t> </a:t>
            </a:r>
            <a:r>
              <a:rPr lang="en-US" dirty="0" err="1"/>
              <a:t>pienempää</a:t>
            </a:r>
            <a:r>
              <a:rPr lang="en-US" dirty="0"/>
              <a:t> </a:t>
            </a:r>
            <a:r>
              <a:rPr lang="en-US" dirty="0" err="1"/>
              <a:t>ympäristövaikutusta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940EF-9C85-4158-A39B-777B561A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779"/>
            <a:ext cx="10515600" cy="3975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Nornickel</a:t>
            </a:r>
            <a:r>
              <a:rPr lang="en-US" dirty="0"/>
              <a:t> </a:t>
            </a:r>
            <a:r>
              <a:rPr lang="en-US" dirty="0" err="1"/>
              <a:t>Harjavalta</a:t>
            </a:r>
            <a:r>
              <a:rPr lang="en-US" dirty="0"/>
              <a:t> on </a:t>
            </a:r>
            <a:r>
              <a:rPr lang="en-US" dirty="0" err="1"/>
              <a:t>yksi</a:t>
            </a:r>
            <a:r>
              <a:rPr lang="en-US" dirty="0"/>
              <a:t> </a:t>
            </a:r>
            <a:r>
              <a:rPr lang="en-US" dirty="0" err="1"/>
              <a:t>merkittävistä</a:t>
            </a:r>
            <a:r>
              <a:rPr lang="en-US" dirty="0"/>
              <a:t> </a:t>
            </a:r>
            <a:r>
              <a:rPr lang="en-US" dirty="0" err="1"/>
              <a:t>nesteytetyn</a:t>
            </a:r>
            <a:r>
              <a:rPr lang="en-US" dirty="0"/>
              <a:t> </a:t>
            </a:r>
            <a:r>
              <a:rPr lang="en-US" dirty="0" err="1"/>
              <a:t>maakaasun</a:t>
            </a:r>
            <a:r>
              <a:rPr lang="en-US" dirty="0"/>
              <a:t> </a:t>
            </a:r>
            <a:r>
              <a:rPr lang="en-US" dirty="0" err="1"/>
              <a:t>käyttäjistä</a:t>
            </a:r>
            <a:r>
              <a:rPr lang="en-US" dirty="0"/>
              <a:t> </a:t>
            </a:r>
            <a:r>
              <a:rPr lang="en-US" dirty="0" err="1"/>
              <a:t>Satakunnassa</a:t>
            </a:r>
            <a:r>
              <a:rPr lang="en-US" dirty="0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A48C0D-C561-4B6F-AF25-5356A149423A}"/>
              </a:ext>
            </a:extLst>
          </p:cNvPr>
          <p:cNvGrpSpPr/>
          <p:nvPr/>
        </p:nvGrpSpPr>
        <p:grpSpPr>
          <a:xfrm>
            <a:off x="1100874" y="3218634"/>
            <a:ext cx="9990252" cy="2958328"/>
            <a:chOff x="1111891" y="2916230"/>
            <a:chExt cx="9990252" cy="29583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823001-B20D-40F1-B531-1805775B048F}"/>
                </a:ext>
              </a:extLst>
            </p:cNvPr>
            <p:cNvGrpSpPr/>
            <p:nvPr/>
          </p:nvGrpSpPr>
          <p:grpSpPr>
            <a:xfrm>
              <a:off x="8143815" y="2916230"/>
              <a:ext cx="2958328" cy="2958328"/>
              <a:chOff x="2811116" y="3731381"/>
              <a:chExt cx="2958328" cy="295832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2760969-3539-409D-9F2E-746603EFFBBE}"/>
                  </a:ext>
                </a:extLst>
              </p:cNvPr>
              <p:cNvSpPr/>
              <p:nvPr/>
            </p:nvSpPr>
            <p:spPr>
              <a:xfrm>
                <a:off x="2811116" y="3731381"/>
                <a:ext cx="2958328" cy="2958328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2DC9ED-64A0-4790-B6F6-CF0AB33B394E}"/>
                  </a:ext>
                </a:extLst>
              </p:cNvPr>
              <p:cNvSpPr txBox="1"/>
              <p:nvPr/>
            </p:nvSpPr>
            <p:spPr>
              <a:xfrm>
                <a:off x="2945862" y="4410326"/>
                <a:ext cx="2688836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Polttoöljystä luopuminen on pienentänyt </a:t>
                </a:r>
                <a:r>
                  <a:rPr kumimoji="0" lang="fi-FI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hiilidioksipäästöjä</a:t>
                </a:r>
                <a:r>
                  <a:rPr kumimoji="0" lang="fi-FI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noin </a:t>
                </a:r>
                <a:r>
                  <a:rPr kumimoji="0" lang="fi-FI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100 000 tn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B591D6-BA1B-4FA6-8F52-8FE2B3629322}"/>
                </a:ext>
              </a:extLst>
            </p:cNvPr>
            <p:cNvGrpSpPr/>
            <p:nvPr/>
          </p:nvGrpSpPr>
          <p:grpSpPr>
            <a:xfrm>
              <a:off x="1111891" y="2938264"/>
              <a:ext cx="2936294" cy="2936294"/>
              <a:chOff x="290332" y="3675135"/>
              <a:chExt cx="2936294" cy="2936294"/>
            </a:xfrm>
            <a:noFill/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CB2F05C-9108-419B-90BE-B5189D15C5F5}"/>
                  </a:ext>
                </a:extLst>
              </p:cNvPr>
              <p:cNvSpPr/>
              <p:nvPr/>
            </p:nvSpPr>
            <p:spPr>
              <a:xfrm>
                <a:off x="290332" y="3675135"/>
                <a:ext cx="2936294" cy="2936294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79A0C7-1B72-4012-853D-EF3628D20B76}"/>
                  </a:ext>
                </a:extLst>
              </p:cNvPr>
              <p:cNvSpPr txBox="1"/>
              <p:nvPr/>
            </p:nvSpPr>
            <p:spPr>
              <a:xfrm>
                <a:off x="525573" y="4620061"/>
                <a:ext cx="2465811" cy="12003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Nornickel</a:t>
                </a:r>
                <a:r>
                  <a:rPr kumimoji="0" lang="fi-FI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Harjavalta käyttää </a:t>
                </a:r>
                <a:r>
                  <a:rPr kumimoji="0" lang="fi-FI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LNG:tä</a:t>
                </a:r>
                <a:r>
                  <a:rPr kumimoji="0" lang="fi-FI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vedyn valmistukseen sekä energiantuotantoon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2393C45-73C4-4EA3-85F4-2B02906762E1}"/>
                </a:ext>
              </a:extLst>
            </p:cNvPr>
            <p:cNvGrpSpPr/>
            <p:nvPr/>
          </p:nvGrpSpPr>
          <p:grpSpPr>
            <a:xfrm>
              <a:off x="4616837" y="2916232"/>
              <a:ext cx="2958326" cy="2958326"/>
              <a:chOff x="7425630" y="2569389"/>
              <a:chExt cx="2958326" cy="295832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8614E1D-20E2-42D2-A37A-5D907902D25B}"/>
                  </a:ext>
                </a:extLst>
              </p:cNvPr>
              <p:cNvSpPr/>
              <p:nvPr/>
            </p:nvSpPr>
            <p:spPr>
              <a:xfrm>
                <a:off x="7425630" y="2569389"/>
                <a:ext cx="2958326" cy="295832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FF4F9C-90D1-4E02-A91A-59AD0AF4873C}"/>
                  </a:ext>
                </a:extLst>
              </p:cNvPr>
              <p:cNvSpPr txBox="1"/>
              <p:nvPr/>
            </p:nvSpPr>
            <p:spPr>
              <a:xfrm>
                <a:off x="7772952" y="3336293"/>
                <a:ext cx="2263681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dirty="0">
                    <a:solidFill>
                      <a:schemeClr val="bg1"/>
                    </a:solidFill>
                  </a:rPr>
                  <a:t>Vedyn tuotannon hiilijalanjälki on pienentynyt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400" dirty="0">
                    <a:solidFill>
                      <a:schemeClr val="bg1"/>
                    </a:solidFill>
                  </a:rPr>
                  <a:t>20%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DFDA14-6783-4867-ACB1-38FD8B60949F}"/>
              </a:ext>
            </a:extLst>
          </p:cNvPr>
          <p:cNvCxnSpPr>
            <a:cxnSpLocks/>
          </p:cNvCxnSpPr>
          <p:nvPr/>
        </p:nvCxnSpPr>
        <p:spPr>
          <a:xfrm>
            <a:off x="5445125" y="167264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Nornickel Harjavalta -logo">
            <a:extLst>
              <a:ext uri="{FF2B5EF4-FFF2-40B4-BE49-F238E27FC236}">
                <a16:creationId xmlns:a16="http://schemas.microsoft.com/office/drawing/2014/main" id="{D397C469-DDFE-418F-89F9-268D42B8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11" y="98935"/>
            <a:ext cx="1428777" cy="35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17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9FA0-30B0-415B-8B88-C59F6BC0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80" y="629608"/>
            <a:ext cx="7422933" cy="1471558"/>
          </a:xfrm>
        </p:spPr>
        <p:txBody>
          <a:bodyPr>
            <a:noAutofit/>
          </a:bodyPr>
          <a:lstStyle/>
          <a:p>
            <a:r>
              <a:rPr lang="en-US" sz="6000" dirty="0" err="1"/>
              <a:t>Kiertotalousvoimalaitos</a:t>
            </a:r>
            <a:r>
              <a:rPr lang="en-US" sz="6000" dirty="0"/>
              <a:t> </a:t>
            </a:r>
            <a:r>
              <a:rPr lang="en-US" sz="6000" dirty="0" err="1"/>
              <a:t>Harjavaltaan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5CF4C-1C3E-4A52-BFD2-856444D7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80" y="2679203"/>
            <a:ext cx="6004035" cy="3343225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Suomen Teollisuuden Energiapalvelut STEP Oy aikoo rakentaa Harjavaltaan kiertotalousvoimalaitoksen, jossa tuotettaisiin korkeapainehöyryä Suurteollisuuspuiston yritysten energiantarpeisiin.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Laitoksessa tullaan käyttämään muun muassa kaupan ja teollisuuden aloilla syntyvää, materiaalina kierrätettäväksi kelpaamatonta SRF-jaetta.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Aikaisemmin sitä on kuljetettu Satakunnasta pitkien matkojen päähän, joten uusi laitos </a:t>
            </a:r>
            <a:r>
              <a:rPr lang="fi-FI" b="1" dirty="0"/>
              <a:t>vähentää logistiikan päästöjä</a:t>
            </a:r>
            <a:r>
              <a:rPr lang="fi-FI" dirty="0"/>
              <a:t> ja </a:t>
            </a:r>
            <a:r>
              <a:rPr lang="fi-FI" b="1" dirty="0"/>
              <a:t>lisää kustannustehokkuutta</a:t>
            </a:r>
            <a:r>
              <a:rPr lang="fi-FI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E961CF-AC03-4261-8784-82C7FAA1F9A0}"/>
              </a:ext>
            </a:extLst>
          </p:cNvPr>
          <p:cNvGrpSpPr/>
          <p:nvPr/>
        </p:nvGrpSpPr>
        <p:grpSpPr>
          <a:xfrm>
            <a:off x="7359017" y="1915511"/>
            <a:ext cx="4067503" cy="4106917"/>
            <a:chOff x="7189960" y="1656198"/>
            <a:chExt cx="4067503" cy="41069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19F235-6B9D-4410-BD2E-3A55B862033E}"/>
                </a:ext>
              </a:extLst>
            </p:cNvPr>
            <p:cNvSpPr/>
            <p:nvPr/>
          </p:nvSpPr>
          <p:spPr>
            <a:xfrm>
              <a:off x="7189960" y="1656198"/>
              <a:ext cx="4067503" cy="410691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BE33F9-9E0B-4CDA-B1E8-0E5F7F9521FA}"/>
                </a:ext>
              </a:extLst>
            </p:cNvPr>
            <p:cNvSpPr txBox="1"/>
            <p:nvPr/>
          </p:nvSpPr>
          <p:spPr>
            <a:xfrm>
              <a:off x="7985232" y="2293885"/>
              <a:ext cx="2476960" cy="283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2023-2024</a:t>
              </a: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laitos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käyttöön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40 </a:t>
              </a:r>
              <a:r>
                <a:rPr lang="en-US" sz="4400" dirty="0" err="1">
                  <a:solidFill>
                    <a:schemeClr val="bg1"/>
                  </a:solidFill>
                </a:rPr>
                <a:t>milj</a:t>
              </a:r>
              <a:r>
                <a:rPr lang="en-US" sz="4400" dirty="0">
                  <a:solidFill>
                    <a:schemeClr val="bg1"/>
                  </a:solidFill>
                </a:rPr>
                <a:t>. €</a:t>
              </a: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investointi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004B16-64A0-48F4-9EAC-B0323FE36A2F}"/>
              </a:ext>
            </a:extLst>
          </p:cNvPr>
          <p:cNvCxnSpPr>
            <a:cxnSpLocks/>
          </p:cNvCxnSpPr>
          <p:nvPr/>
        </p:nvCxnSpPr>
        <p:spPr>
          <a:xfrm>
            <a:off x="857359" y="236632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4" descr="Kotisivu sivu | STEP Energy">
            <a:extLst>
              <a:ext uri="{FF2B5EF4-FFF2-40B4-BE49-F238E27FC236}">
                <a16:creationId xmlns:a16="http://schemas.microsoft.com/office/drawing/2014/main" id="{8E378A9F-D971-462A-8AFB-0CC6498EA9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STEPille tietovarastoratkaisu kumppaneiden tuotantolaitosten  automaatiojärjestelmistä | ite wiki">
            <a:extLst>
              <a:ext uri="{FF2B5EF4-FFF2-40B4-BE49-F238E27FC236}">
                <a16:creationId xmlns:a16="http://schemas.microsoft.com/office/drawing/2014/main" id="{4CCFB70C-E6D3-42F7-BAE6-D609D549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541" y="139071"/>
            <a:ext cx="1827957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19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E3854-DB2A-4F16-B55A-289EF09DE864}"/>
              </a:ext>
            </a:extLst>
          </p:cNvPr>
          <p:cNvGrpSpPr/>
          <p:nvPr/>
        </p:nvGrpSpPr>
        <p:grpSpPr>
          <a:xfrm>
            <a:off x="1466912" y="3695912"/>
            <a:ext cx="9197633" cy="2810300"/>
            <a:chOff x="984598" y="3346531"/>
            <a:chExt cx="9197633" cy="2810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64945-111C-4833-85B0-CB9F04257380}"/>
                </a:ext>
              </a:extLst>
            </p:cNvPr>
            <p:cNvSpPr/>
            <p:nvPr/>
          </p:nvSpPr>
          <p:spPr>
            <a:xfrm>
              <a:off x="5537546" y="3346531"/>
              <a:ext cx="4644685" cy="28103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090D4C-671B-4196-A1AE-B01ED033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98" y="3536324"/>
              <a:ext cx="4644685" cy="2430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7700C0-0B20-44B3-8EBB-212A6005216A}"/>
                </a:ext>
              </a:extLst>
            </p:cNvPr>
            <p:cNvSpPr txBox="1"/>
            <p:nvPr/>
          </p:nvSpPr>
          <p:spPr>
            <a:xfrm>
              <a:off x="5989501" y="3874518"/>
              <a:ext cx="383251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/>
                <a:t>600 REKKAKUORMAA </a:t>
              </a:r>
            </a:p>
            <a:p>
              <a:r>
                <a:rPr lang="fi-FI" dirty="0"/>
                <a:t>pienempi polttoaineen tarve vuositasolla</a:t>
              </a:r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/>
                <a:t>TUHANSIA TONNEJA </a:t>
              </a:r>
            </a:p>
            <a:p>
              <a:r>
                <a:rPr lang="fi-FI" dirty="0"/>
                <a:t>vähemmän </a:t>
              </a:r>
              <a:r>
                <a:rPr lang="fi-FI" dirty="0" err="1"/>
                <a:t>hiilidioksipäästöjä</a:t>
              </a:r>
              <a:endParaRPr lang="fi-FI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EA78DD0-D79A-43EF-BF99-AE764167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304375"/>
            <a:ext cx="11715749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60 </a:t>
            </a:r>
            <a:r>
              <a:rPr lang="en-US" sz="6000" dirty="0" err="1"/>
              <a:t>miljoonan</a:t>
            </a:r>
            <a:r>
              <a:rPr lang="en-US" sz="6000" dirty="0"/>
              <a:t> </a:t>
            </a:r>
            <a:r>
              <a:rPr lang="en-US" sz="6000" dirty="0" err="1"/>
              <a:t>investointi</a:t>
            </a:r>
            <a:r>
              <a:rPr lang="en-US" sz="6000" dirty="0"/>
              <a:t> </a:t>
            </a:r>
            <a:r>
              <a:rPr lang="en-US" sz="6000" dirty="0" err="1"/>
              <a:t>tulevaisuuteen</a:t>
            </a:r>
            <a:endParaRPr lang="en-US" sz="6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B73811-02E7-4D36-8D3D-61756D717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3" y="1867143"/>
            <a:ext cx="11614374" cy="2373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Porissa sijaitsevassa Aittaluodon voimalaitoksessa tuotetaan kaukolämpöä, prosessienergiaa sekä sähköä. </a:t>
            </a:r>
          </a:p>
          <a:p>
            <a:pPr marL="0" indent="0" algn="ctr">
              <a:buNone/>
            </a:pPr>
            <a:br>
              <a:rPr lang="fi-FI" dirty="0"/>
            </a:br>
            <a:r>
              <a:rPr lang="fi-FI" dirty="0"/>
              <a:t>Vuonna 2020 valmistunut investointi modernisoi voimalaitoksen vastaamaan ympäristövaatimuksia sekä tulevaisuuden kasvavia energiantarpeita. Uudistuksen ja uuden biopolttoainekattilan myötä fossiilisten polttoaineiden käyttö vähenee ja vastaavasti biopolttoaineen käyttö kasvaa.</a:t>
            </a:r>
          </a:p>
          <a:p>
            <a:pPr marL="0" indent="0" algn="ctr">
              <a:buNone/>
            </a:pPr>
            <a:endParaRPr lang="fi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3513-6566-40C8-B006-979F40383388}"/>
              </a:ext>
            </a:extLst>
          </p:cNvPr>
          <p:cNvCxnSpPr>
            <a:cxnSpLocks/>
          </p:cNvCxnSpPr>
          <p:nvPr/>
        </p:nvCxnSpPr>
        <p:spPr>
          <a:xfrm>
            <a:off x="5445125" y="152977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D5E7D8A-3594-4FC8-B248-629522B0E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03419"/>
            <a:ext cx="1228725" cy="436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E52FA9-00E9-4A13-8AD2-4993AB220EE3}"/>
              </a:ext>
            </a:extLst>
          </p:cNvPr>
          <p:cNvSpPr txBox="1"/>
          <p:nvPr/>
        </p:nvSpPr>
        <p:spPr>
          <a:xfrm>
            <a:off x="1400237" y="3847605"/>
            <a:ext cx="1378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Pori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Energia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 Oy / Tomi Glad</a:t>
            </a:r>
          </a:p>
        </p:txBody>
      </p:sp>
    </p:spTree>
    <p:extLst>
      <p:ext uri="{BB962C8B-B14F-4D97-AF65-F5344CB8AC3E}">
        <p14:creationId xmlns:p14="http://schemas.microsoft.com/office/powerpoint/2010/main" val="286771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5A0C3B-5B4E-4248-975A-0499E2562D21}"/>
              </a:ext>
            </a:extLst>
          </p:cNvPr>
          <p:cNvSpPr/>
          <p:nvPr/>
        </p:nvSpPr>
        <p:spPr>
          <a:xfrm>
            <a:off x="6096000" y="2012904"/>
            <a:ext cx="3600450" cy="42976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B5AF3-464F-49CE-A536-4DBA5F7E0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4" y="523367"/>
            <a:ext cx="8181976" cy="1489537"/>
          </a:xfrm>
        </p:spPr>
        <p:txBody>
          <a:bodyPr>
            <a:noAutofit/>
          </a:bodyPr>
          <a:lstStyle/>
          <a:p>
            <a:r>
              <a:rPr lang="en-US" sz="6000" dirty="0" err="1"/>
              <a:t>Sivuvirrat</a:t>
            </a:r>
            <a:r>
              <a:rPr lang="en-US" sz="6000" dirty="0"/>
              <a:t> </a:t>
            </a:r>
            <a:r>
              <a:rPr lang="en-US" sz="6000" dirty="0" err="1"/>
              <a:t>hyötykäyttöön</a:t>
            </a:r>
            <a:r>
              <a:rPr lang="en-US" sz="6000" dirty="0"/>
              <a:t> </a:t>
            </a:r>
            <a:r>
              <a:rPr lang="en-US" sz="6000" dirty="0" err="1"/>
              <a:t>biojalostamolla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0645-FAB9-41A1-BF25-7221EF6F0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2811925"/>
            <a:ext cx="4953002" cy="2699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BioEnergo</a:t>
            </a:r>
            <a:r>
              <a:rPr lang="fi-FI" dirty="0"/>
              <a:t> Oy suunnittelee biojalostamoa Meri-Porissa sijaitsevalle Kaanaan teollisuusalueelle.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Tarkoituksena on tuottaa metsäteollisuuden ja sahojen sivuvirroista bioetanolia, biokaasua ja ligniiniä eli puun liima-ainetta.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Lopullinen investointipäätös tehdään </a:t>
            </a:r>
            <a:r>
              <a:rPr lang="fi-FI" b="1" dirty="0"/>
              <a:t>2020-2021</a:t>
            </a:r>
            <a:r>
              <a:rPr lang="fi-FI" dirty="0"/>
              <a:t>. Kyseessä olisi </a:t>
            </a:r>
            <a:r>
              <a:rPr lang="fi-FI" b="1" dirty="0"/>
              <a:t>150-170 miljoonan euron </a:t>
            </a:r>
            <a:r>
              <a:rPr lang="fi-FI" dirty="0"/>
              <a:t>investointi.</a:t>
            </a:r>
          </a:p>
        </p:txBody>
      </p:sp>
      <p:pic>
        <p:nvPicPr>
          <p:cNvPr id="1026" name="Picture 2" descr="BioEnergo-Header">
            <a:extLst>
              <a:ext uri="{FF2B5EF4-FFF2-40B4-BE49-F238E27FC236}">
                <a16:creationId xmlns:a16="http://schemas.microsoft.com/office/drawing/2014/main" id="{9B2E2B16-BBF9-431F-8E33-DBE88233F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3" y="5794514"/>
            <a:ext cx="1378820" cy="5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88F27-18A4-40A6-B24A-91ED7B05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2" r="25791"/>
          <a:stretch/>
        </p:blipFill>
        <p:spPr>
          <a:xfrm flipH="1">
            <a:off x="8982075" y="0"/>
            <a:ext cx="320992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EFC204-C065-46D3-92C9-19F713B9F62D}"/>
              </a:ext>
            </a:extLst>
          </p:cNvPr>
          <p:cNvCxnSpPr>
            <a:cxnSpLocks/>
          </p:cNvCxnSpPr>
          <p:nvPr/>
        </p:nvCxnSpPr>
        <p:spPr>
          <a:xfrm>
            <a:off x="707093" y="227264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0540EA-A874-4E85-B0AE-4A30EFFB6A30}"/>
              </a:ext>
            </a:extLst>
          </p:cNvPr>
          <p:cNvSpPr txBox="1"/>
          <p:nvPr/>
        </p:nvSpPr>
        <p:spPr>
          <a:xfrm>
            <a:off x="6217444" y="2315073"/>
            <a:ext cx="264318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Tehtaan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tuottamalla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bioetanolilla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voidaan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korvata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32 000 TONNIA </a:t>
            </a:r>
            <a:r>
              <a:rPr lang="en-US" dirty="0" err="1">
                <a:solidFill>
                  <a:schemeClr val="bg1"/>
                </a:solidFill>
              </a:rPr>
              <a:t>bensiiniä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fi-FI" dirty="0">
                <a:solidFill>
                  <a:schemeClr val="bg1"/>
                </a:solidFill>
              </a:rPr>
              <a:t>Tämän ansiosta 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liikenteessä syntyy 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100 000 TONNIA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vähemmän </a:t>
            </a:r>
            <a:r>
              <a:rPr lang="fi-FI" dirty="0" err="1">
                <a:solidFill>
                  <a:schemeClr val="bg1"/>
                </a:solidFill>
              </a:rPr>
              <a:t>hiilidioksi</a:t>
            </a:r>
            <a:r>
              <a:rPr lang="fi-FI" dirty="0">
                <a:solidFill>
                  <a:schemeClr val="bg1"/>
                </a:solidFill>
              </a:rPr>
              <a:t>-päästöjä vuodessa.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B01C0C-827D-4DA9-830A-E3E448056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6458" r="23647" b="4652"/>
          <a:stretch/>
        </p:blipFill>
        <p:spPr>
          <a:xfrm>
            <a:off x="7240753" y="3880914"/>
            <a:ext cx="574510" cy="561638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3905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345317-0667-4B6A-817B-BB6867DB1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AC978B-3FF6-41A6-A158-90C0E0167E9E}"/>
              </a:ext>
            </a:extLst>
          </p:cNvPr>
          <p:cNvSpPr/>
          <p:nvPr/>
        </p:nvSpPr>
        <p:spPr>
          <a:xfrm>
            <a:off x="6357118" y="-10391"/>
            <a:ext cx="4958582" cy="686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7BC02-E0E2-4E4E-A6A1-74DB1BF0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381" y="420185"/>
            <a:ext cx="4682836" cy="1621056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Biokaasua</a:t>
            </a:r>
            <a:r>
              <a:rPr lang="en-US" sz="6000" dirty="0"/>
              <a:t> </a:t>
            </a:r>
            <a:r>
              <a:rPr lang="en-US" sz="6000" dirty="0" err="1"/>
              <a:t>Harjavallasta</a:t>
            </a:r>
            <a:r>
              <a:rPr lang="en-US" sz="6000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2595B-7EA6-4BFC-BB6D-7E900BA8A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598" y="2738421"/>
            <a:ext cx="4026403" cy="2534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Harjavaltalainen </a:t>
            </a:r>
            <a:r>
              <a:rPr lang="fi-FI" dirty="0" err="1"/>
              <a:t>SATbioGAS</a:t>
            </a:r>
            <a:r>
              <a:rPr lang="fi-FI" dirty="0"/>
              <a:t> Oy pyrkii kehittämään liikennebiokaasun tuotantoa ja saatavuutta Harjavallassa.</a:t>
            </a:r>
            <a:br>
              <a:rPr lang="fi-FI" dirty="0"/>
            </a:br>
            <a:endParaRPr lang="fi-FI" dirty="0"/>
          </a:p>
          <a:p>
            <a:pPr marL="0" indent="0" algn="ctr">
              <a:buNone/>
            </a:pPr>
            <a:r>
              <a:rPr lang="fi-FI" dirty="0"/>
              <a:t>Suunnitteilla oleva, 2021 valmistuva laitos hyödyntäisi epäonnistuneita satoja ja viljelyn hukka-aloja biokaasun, ydinpuupellettien ja orgaanisen kierrätyslannoitteen tuotannossa.</a:t>
            </a:r>
          </a:p>
        </p:txBody>
      </p:sp>
      <p:pic>
        <p:nvPicPr>
          <p:cNvPr id="2050" name="Picture 2" descr="SATbioGAS logo">
            <a:extLst>
              <a:ext uri="{FF2B5EF4-FFF2-40B4-BE49-F238E27FC236}">
                <a16:creationId xmlns:a16="http://schemas.microsoft.com/office/drawing/2014/main" id="{99DBECBB-368B-4B29-A45F-AE59A2807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25" y="5671933"/>
            <a:ext cx="1285552" cy="686967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BF9985-2E4E-4B30-B1DA-B5AF6E537C32}"/>
              </a:ext>
            </a:extLst>
          </p:cNvPr>
          <p:cNvCxnSpPr>
            <a:cxnSpLocks/>
          </p:cNvCxnSpPr>
          <p:nvPr/>
        </p:nvCxnSpPr>
        <p:spPr>
          <a:xfrm>
            <a:off x="8199727" y="215116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1282FF-5FC3-4374-822D-D3E2B73B6920}"/>
              </a:ext>
            </a:extLst>
          </p:cNvPr>
          <p:cNvGrpSpPr/>
          <p:nvPr/>
        </p:nvGrpSpPr>
        <p:grpSpPr>
          <a:xfrm>
            <a:off x="3627240" y="3166113"/>
            <a:ext cx="3438522" cy="3438522"/>
            <a:chOff x="1537503" y="2034639"/>
            <a:chExt cx="3438522" cy="34385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D40307A-177D-4AA7-9F97-833B0F41AC93}"/>
                </a:ext>
              </a:extLst>
            </p:cNvPr>
            <p:cNvSpPr/>
            <p:nvPr/>
          </p:nvSpPr>
          <p:spPr>
            <a:xfrm>
              <a:off x="1537503" y="2034639"/>
              <a:ext cx="3438522" cy="343852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D78069-E216-4BAC-8628-C6D7987748D6}"/>
                </a:ext>
              </a:extLst>
            </p:cNvPr>
            <p:cNvGrpSpPr/>
            <p:nvPr/>
          </p:nvGrpSpPr>
          <p:grpSpPr>
            <a:xfrm>
              <a:off x="1804737" y="2261740"/>
              <a:ext cx="2904055" cy="2622203"/>
              <a:chOff x="1804737" y="2261740"/>
              <a:chExt cx="2904055" cy="2622203"/>
            </a:xfrm>
          </p:grpSpPr>
          <p:sp>
            <p:nvSpPr>
              <p:cNvPr id="7" name="Title 3">
                <a:extLst>
                  <a:ext uri="{FF2B5EF4-FFF2-40B4-BE49-F238E27FC236}">
                    <a16:creationId xmlns:a16="http://schemas.microsoft.com/office/drawing/2014/main" id="{F4494734-3414-4FDA-86AC-4AC7772F86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4737" y="3429000"/>
                <a:ext cx="2904055" cy="14549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25000" lnSpcReduction="20000"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7600" dirty="0">
                    <a:solidFill>
                      <a:prstClr val="white"/>
                    </a:solidFill>
                    <a:latin typeface="Garamond" panose="02020404030301010803"/>
                  </a:rPr>
                  <a:t>15 000 -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7600" dirty="0">
                    <a:solidFill>
                      <a:prstClr val="white"/>
                    </a:solidFill>
                    <a:latin typeface="Garamond" panose="02020404030301010803"/>
                  </a:rPr>
                  <a:t>20 000 </a:t>
                </a:r>
                <a:r>
                  <a:rPr lang="en-US" sz="17600" dirty="0" err="1">
                    <a:solidFill>
                      <a:prstClr val="white"/>
                    </a:solidFill>
                    <a:latin typeface="Garamond" panose="02020404030301010803"/>
                  </a:rPr>
                  <a:t>tn</a:t>
                </a:r>
                <a:endParaRPr kumimoji="0" lang="en-US" sz="17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solidFill>
                      <a:prstClr val="white"/>
                    </a:solidFill>
                    <a:latin typeface="Garamond" panose="02020404030301010803"/>
                  </a:rPr>
                  <a:t>biomassaa</a:t>
                </a:r>
                <a:r>
                  <a:rPr lang="en-US" dirty="0">
                    <a:solidFill>
                      <a:prstClr val="white"/>
                    </a:solidFill>
                    <a:latin typeface="Garamond" panose="02020404030301010803"/>
                  </a:rPr>
                  <a:t> </a:t>
                </a:r>
                <a:r>
                  <a:rPr lang="en-US" dirty="0" err="1">
                    <a:solidFill>
                      <a:prstClr val="white"/>
                    </a:solidFill>
                    <a:latin typeface="Garamond" panose="02020404030301010803"/>
                  </a:rPr>
                  <a:t>käsiteltynä</a:t>
                </a:r>
                <a:r>
                  <a:rPr lang="en-US" dirty="0">
                    <a:solidFill>
                      <a:prstClr val="white"/>
                    </a:solidFill>
                    <a:latin typeface="Garamond" panose="02020404030301010803"/>
                  </a:rPr>
                  <a:t> </a:t>
                </a:r>
                <a:r>
                  <a:rPr lang="en-US" dirty="0" err="1">
                    <a:solidFill>
                      <a:prstClr val="white"/>
                    </a:solidFill>
                    <a:latin typeface="Garamond" panose="02020404030301010803"/>
                  </a:rPr>
                  <a:t>vuodessa</a:t>
                </a: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778187B-6554-4FEE-9795-D2751F4465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56" t="4591" r="26967" b="12593"/>
              <a:stretch/>
            </p:blipFill>
            <p:spPr>
              <a:xfrm>
                <a:off x="2914908" y="2261740"/>
                <a:ext cx="683715" cy="695762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299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9CA80D-288B-49A6-A28C-74D00E06BFDB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73B9B9-4188-4CD7-9270-3C2A41E15992}"/>
              </a:ext>
            </a:extLst>
          </p:cNvPr>
          <p:cNvGrpSpPr/>
          <p:nvPr/>
        </p:nvGrpSpPr>
        <p:grpSpPr>
          <a:xfrm>
            <a:off x="7008387" y="501131"/>
            <a:ext cx="5374113" cy="4066774"/>
            <a:chOff x="7078571" y="2497400"/>
            <a:chExt cx="5374113" cy="40667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F500C-4D5B-49EC-BA72-230C17EFE9F7}"/>
                </a:ext>
              </a:extLst>
            </p:cNvPr>
            <p:cNvSpPr txBox="1"/>
            <p:nvPr/>
          </p:nvSpPr>
          <p:spPr>
            <a:xfrm>
              <a:off x="7644056" y="2700461"/>
              <a:ext cx="4808628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/>
                <a:t>Kiertotalousvoimalaitos Harjavaltaan</a:t>
              </a:r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r>
                <a:rPr lang="fi-FI" b="1" dirty="0"/>
                <a:t>60 miljoonan investointi tulevaisuuteen</a:t>
              </a:r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/>
                <a:t>Sivuvirrat hyötykäyttöön biojalostamolla</a:t>
              </a:r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/>
                <a:t>Biokaasua Harjavallasta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39FF3DB-6A58-4DE1-88A0-2ED58AC9F4F0}"/>
                </a:ext>
              </a:extLst>
            </p:cNvPr>
            <p:cNvGrpSpPr/>
            <p:nvPr/>
          </p:nvGrpSpPr>
          <p:grpSpPr>
            <a:xfrm>
              <a:off x="7078572" y="2497400"/>
              <a:ext cx="565484" cy="769441"/>
              <a:chOff x="1441970" y="2368090"/>
              <a:chExt cx="565484" cy="769441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31B5F24-72D7-467D-BE9A-6F607655AD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4" y="263505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382F98-75E6-49B2-82A7-04E3C984BE43}"/>
                  </a:ext>
                </a:extLst>
              </p:cNvPr>
              <p:cNvSpPr txBox="1"/>
              <p:nvPr/>
            </p:nvSpPr>
            <p:spPr>
              <a:xfrm>
                <a:off x="1441970" y="236809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6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B1C9D9-8BB7-4B8E-BFCA-D3D65E7267B7}"/>
                </a:ext>
              </a:extLst>
            </p:cNvPr>
            <p:cNvGrpSpPr/>
            <p:nvPr/>
          </p:nvGrpSpPr>
          <p:grpSpPr>
            <a:xfrm>
              <a:off x="7078571" y="3589034"/>
              <a:ext cx="565484" cy="769441"/>
              <a:chOff x="1441970" y="2368090"/>
              <a:chExt cx="565484" cy="76944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666F7F9-FFBD-444C-A617-7D0783A1A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4" y="263505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B69F58-36B6-4426-A015-2101CCFA3281}"/>
                  </a:ext>
                </a:extLst>
              </p:cNvPr>
              <p:cNvSpPr txBox="1"/>
              <p:nvPr/>
            </p:nvSpPr>
            <p:spPr>
              <a:xfrm>
                <a:off x="1441970" y="236809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7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78803A2-A0A1-4BF6-A792-E16D5B996DD7}"/>
                </a:ext>
              </a:extLst>
            </p:cNvPr>
            <p:cNvGrpSpPr/>
            <p:nvPr/>
          </p:nvGrpSpPr>
          <p:grpSpPr>
            <a:xfrm>
              <a:off x="7078571" y="4725746"/>
              <a:ext cx="565484" cy="769441"/>
              <a:chOff x="1441970" y="2368090"/>
              <a:chExt cx="565484" cy="769441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807FECD-73B7-466F-80FA-EA5D644F8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4" y="263505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9B4035A-4CA8-42E2-8DB9-3EAA8B4155E4}"/>
                  </a:ext>
                </a:extLst>
              </p:cNvPr>
              <p:cNvSpPr txBox="1"/>
              <p:nvPr/>
            </p:nvSpPr>
            <p:spPr>
              <a:xfrm>
                <a:off x="1441970" y="236809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8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46320E1-1303-47D7-B1B6-5562F211CB01}"/>
                </a:ext>
              </a:extLst>
            </p:cNvPr>
            <p:cNvGrpSpPr/>
            <p:nvPr/>
          </p:nvGrpSpPr>
          <p:grpSpPr>
            <a:xfrm>
              <a:off x="7078571" y="5794733"/>
              <a:ext cx="565484" cy="769441"/>
              <a:chOff x="1441970" y="2368090"/>
              <a:chExt cx="565484" cy="76944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91EBF1F-6378-4AE5-9EF6-AD127D95A1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4" y="263505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9281251-0624-441C-A333-1ED730FD1462}"/>
                  </a:ext>
                </a:extLst>
              </p:cNvPr>
              <p:cNvSpPr txBox="1"/>
              <p:nvPr/>
            </p:nvSpPr>
            <p:spPr>
              <a:xfrm>
                <a:off x="1441970" y="236809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9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342F4E6-B6AD-4515-895A-3A1AF9E6AE4F}"/>
              </a:ext>
            </a:extLst>
          </p:cNvPr>
          <p:cNvGrpSpPr/>
          <p:nvPr/>
        </p:nvGrpSpPr>
        <p:grpSpPr>
          <a:xfrm>
            <a:off x="1394611" y="501131"/>
            <a:ext cx="5332303" cy="5855738"/>
            <a:chOff x="1204111" y="510656"/>
            <a:chExt cx="5332303" cy="58557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B82708-C2DD-46FA-8FA0-831758A3D7F5}"/>
                </a:ext>
              </a:extLst>
            </p:cNvPr>
            <p:cNvGrpSpPr/>
            <p:nvPr/>
          </p:nvGrpSpPr>
          <p:grpSpPr>
            <a:xfrm>
              <a:off x="1204111" y="510656"/>
              <a:ext cx="5332303" cy="5836688"/>
              <a:chOff x="1680402" y="1123727"/>
              <a:chExt cx="5332303" cy="583668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02FBF-79C3-4B4C-9EB6-9ED287B8D6A7}"/>
                  </a:ext>
                </a:extLst>
              </p:cNvPr>
              <p:cNvSpPr txBox="1"/>
              <p:nvPr/>
            </p:nvSpPr>
            <p:spPr>
              <a:xfrm>
                <a:off x="2245887" y="1328104"/>
                <a:ext cx="4766818" cy="563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b="1" dirty="0"/>
                  <a:t>Energiaa tuulesta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r>
                  <a:rPr lang="fi-FI" b="1" dirty="0"/>
                  <a:t>Materiaalit hyötykäyttöön </a:t>
                </a:r>
                <a:r>
                  <a:rPr lang="fi-FI" b="1" dirty="0" err="1"/>
                  <a:t>Peittoossa</a:t>
                </a:r>
                <a:endParaRPr lang="fi-FI" b="1" dirty="0"/>
              </a:p>
              <a:p>
                <a:endParaRPr lang="fi-FI" dirty="0"/>
              </a:p>
              <a:p>
                <a:endParaRPr lang="fi-FI" dirty="0"/>
              </a:p>
              <a:p>
                <a:endParaRPr lang="fi-FI" dirty="0"/>
              </a:p>
              <a:p>
                <a:r>
                  <a:rPr lang="fi-FI" b="1" dirty="0"/>
                  <a:t>Kirkkokallion teollisuusalue</a:t>
                </a:r>
              </a:p>
              <a:p>
                <a:pPr lvl="1"/>
                <a:r>
                  <a:rPr lang="fi-FI" dirty="0"/>
                  <a:t>Kestävää tulevaisuutta rakentamassa</a:t>
                </a:r>
              </a:p>
              <a:p>
                <a:pPr lvl="1"/>
                <a:r>
                  <a:rPr lang="fi-FI" dirty="0"/>
                  <a:t>Yhteistyö, jolla on merkitystä</a:t>
                </a:r>
              </a:p>
              <a:p>
                <a:endParaRPr lang="fi-FI" dirty="0"/>
              </a:p>
              <a:p>
                <a:endParaRPr lang="fi-FI" dirty="0"/>
              </a:p>
              <a:p>
                <a:endParaRPr lang="fi-FI" dirty="0"/>
              </a:p>
              <a:p>
                <a:r>
                  <a:rPr lang="fi-FI" b="1" dirty="0"/>
                  <a:t>Suomen ensimmäinen akkuklusteri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r>
                  <a:rPr lang="fi-FI" b="1" dirty="0"/>
                  <a:t>Porin LNG-terminaali</a:t>
                </a:r>
              </a:p>
              <a:p>
                <a:pPr lvl="1"/>
                <a:r>
                  <a:rPr lang="fi-FI" dirty="0" err="1"/>
                  <a:t>LNG:llä</a:t>
                </a:r>
                <a:r>
                  <a:rPr lang="fi-FI" dirty="0"/>
                  <a:t> kohti pienempää ympäristövaikutusta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29CB7-201E-415A-9C5F-3A5FF6FCFB5A}"/>
                  </a:ext>
                </a:extLst>
              </p:cNvPr>
              <p:cNvSpPr txBox="1"/>
              <p:nvPr/>
            </p:nvSpPr>
            <p:spPr>
              <a:xfrm>
                <a:off x="1680402" y="1123727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1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2578D-A6B9-46C0-A771-DD1C599DBBF6}"/>
                  </a:ext>
                </a:extLst>
              </p:cNvPr>
              <p:cNvGrpSpPr/>
              <p:nvPr/>
            </p:nvGrpSpPr>
            <p:grpSpPr>
              <a:xfrm>
                <a:off x="1680402" y="2217296"/>
                <a:ext cx="565484" cy="769441"/>
                <a:chOff x="1691036" y="2782416"/>
                <a:chExt cx="565484" cy="769441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20" y="3049378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691036" y="2782416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2FECB88-2C17-46CA-975D-5877950C0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886" y="1390689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1A00FB1-A54B-4170-8372-FBB2011CD131}"/>
                  </a:ext>
                </a:extLst>
              </p:cNvPr>
              <p:cNvGrpSpPr/>
              <p:nvPr/>
            </p:nvGrpSpPr>
            <p:grpSpPr>
              <a:xfrm>
                <a:off x="1680402" y="3577827"/>
                <a:ext cx="565484" cy="795070"/>
                <a:chOff x="1691036" y="3049378"/>
                <a:chExt cx="565484" cy="79507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2AE1364-0625-4E5D-A4BF-E1DBB64F74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20" y="3049378"/>
                  <a:ext cx="0" cy="7950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8542855-C1B5-4CD6-AAB8-985527F360DE}"/>
                    </a:ext>
                  </a:extLst>
                </p:cNvPr>
                <p:cNvSpPr txBox="1"/>
                <p:nvPr/>
              </p:nvSpPr>
              <p:spPr>
                <a:xfrm>
                  <a:off x="1691036" y="3062192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3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1130534-B628-49D7-972D-B3099A2179E4}"/>
                  </a:ext>
                </a:extLst>
              </p:cNvPr>
              <p:cNvGrpSpPr/>
              <p:nvPr/>
            </p:nvGrpSpPr>
            <p:grpSpPr>
              <a:xfrm>
                <a:off x="1680403" y="4968044"/>
                <a:ext cx="565484" cy="769441"/>
                <a:chOff x="1691036" y="2782416"/>
                <a:chExt cx="565484" cy="769441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3539608-9267-49E4-9BDC-284F45DA7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20" y="3049378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848EA99-BECF-460E-B57D-F9B86F8470FA}"/>
                    </a:ext>
                  </a:extLst>
                </p:cNvPr>
                <p:cNvSpPr txBox="1"/>
                <p:nvPr/>
              </p:nvSpPr>
              <p:spPr>
                <a:xfrm>
                  <a:off x="1691036" y="2782416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4</a:t>
                  </a:r>
                </a:p>
              </p:txBody>
            </p:sp>
          </p:grp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B098873-8DA5-44CA-8CE4-7B5F00573F45}"/>
                </a:ext>
              </a:extLst>
            </p:cNvPr>
            <p:cNvCxnSpPr>
              <a:cxnSpLocks/>
            </p:cNvCxnSpPr>
            <p:nvPr/>
          </p:nvCxnSpPr>
          <p:spPr>
            <a:xfrm>
              <a:off x="1775111" y="5730435"/>
              <a:ext cx="0" cy="502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D36463-79ED-4D30-B65B-CF92E362E2ED}"/>
                </a:ext>
              </a:extLst>
            </p:cNvPr>
            <p:cNvSpPr txBox="1"/>
            <p:nvPr/>
          </p:nvSpPr>
          <p:spPr>
            <a:xfrm>
              <a:off x="1209627" y="5596953"/>
              <a:ext cx="449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93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761" y="154274"/>
            <a:ext cx="7236103" cy="2133426"/>
          </a:xfrm>
        </p:spPr>
        <p:txBody>
          <a:bodyPr>
            <a:normAutofit/>
          </a:bodyPr>
          <a:lstStyle/>
          <a:p>
            <a:r>
              <a:rPr lang="en-US" sz="6000" dirty="0" err="1"/>
              <a:t>Energiaa</a:t>
            </a:r>
            <a:r>
              <a:rPr lang="en-US" sz="6000" dirty="0"/>
              <a:t> </a:t>
            </a:r>
            <a:r>
              <a:rPr lang="en-US" sz="6000" dirty="0" err="1"/>
              <a:t>tuulesta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DD60-15DD-403D-B417-165586C5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761" y="2482532"/>
            <a:ext cx="4414456" cy="683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Satakunta on Suomen kolmanneksi suurin tuulivoiman tuottaja.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52FBA1-E67F-434F-BE9C-DC7B35C485A6}"/>
              </a:ext>
            </a:extLst>
          </p:cNvPr>
          <p:cNvSpPr txBox="1">
            <a:spLocks/>
          </p:cNvSpPr>
          <p:nvPr/>
        </p:nvSpPr>
        <p:spPr>
          <a:xfrm>
            <a:off x="3060842" y="3674622"/>
            <a:ext cx="5657851" cy="25623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1. POHJOIS-POHJANMAA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48484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2. LAPPI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3. SATAKUNTA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A4E6DD-0E48-49A5-ABCF-F5CA18C0E934}"/>
              </a:ext>
            </a:extLst>
          </p:cNvPr>
          <p:cNvCxnSpPr>
            <a:cxnSpLocks/>
          </p:cNvCxnSpPr>
          <p:nvPr/>
        </p:nvCxnSpPr>
        <p:spPr>
          <a:xfrm>
            <a:off x="3589450" y="185225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02AC-7062-4602-A966-2D723D2AD418}"/>
              </a:ext>
            </a:extLst>
          </p:cNvPr>
          <p:cNvGrpSpPr/>
          <p:nvPr/>
        </p:nvGrpSpPr>
        <p:grpSpPr>
          <a:xfrm>
            <a:off x="8483884" y="1220987"/>
            <a:ext cx="4038601" cy="4407079"/>
            <a:chOff x="39363" y="530051"/>
            <a:chExt cx="4038601" cy="44070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E38F25-0ECE-4446-998F-8FEB3434CB73}"/>
                </a:ext>
              </a:extLst>
            </p:cNvPr>
            <p:cNvGrpSpPr/>
            <p:nvPr/>
          </p:nvGrpSpPr>
          <p:grpSpPr>
            <a:xfrm>
              <a:off x="39363" y="530051"/>
              <a:ext cx="4038601" cy="3208401"/>
              <a:chOff x="7952800" y="1825625"/>
              <a:chExt cx="4038601" cy="3208401"/>
            </a:xfrm>
          </p:grpSpPr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0025D210-5ADF-445F-9F06-033AC14A7CB8}"/>
                  </a:ext>
                </a:extLst>
              </p:cNvPr>
              <p:cNvGraphicFramePr/>
              <p:nvPr/>
            </p:nvGraphicFramePr>
            <p:xfrm>
              <a:off x="7952800" y="1825625"/>
              <a:ext cx="4038601" cy="320840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7" name="Title 3">
                <a:extLst>
                  <a:ext uri="{FF2B5EF4-FFF2-40B4-BE49-F238E27FC236}">
                    <a16:creationId xmlns:a16="http://schemas.microsoft.com/office/drawing/2014/main" id="{4CD85CFD-0599-49A7-9872-68C2AC370C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81053" y="2811018"/>
                <a:ext cx="1782092" cy="12359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11,0%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3397CF-3CCE-4C9C-AFA5-BEA38CA2BB50}"/>
                </a:ext>
              </a:extLst>
            </p:cNvPr>
            <p:cNvSpPr txBox="1"/>
            <p:nvPr/>
          </p:nvSpPr>
          <p:spPr>
            <a:xfrm>
              <a:off x="952460" y="3736801"/>
              <a:ext cx="22124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Satakunnan osuus tuulivoiman tuotannosta Suomessa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dirty="0">
                  <a:solidFill>
                    <a:prstClr val="black"/>
                  </a:solidFill>
                  <a:latin typeface="Garamond" panose="02020404030301010803"/>
                </a:rPr>
                <a:t>2018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A383B8-5B9A-46CC-9E16-B6F41DB46B6A}"/>
              </a:ext>
            </a:extLst>
          </p:cNvPr>
          <p:cNvCxnSpPr>
            <a:cxnSpLocks/>
          </p:cNvCxnSpPr>
          <p:nvPr/>
        </p:nvCxnSpPr>
        <p:spPr>
          <a:xfrm>
            <a:off x="3295650" y="0"/>
            <a:ext cx="0" cy="6858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FAD4EF-1230-4CEA-A659-EB9A1240F0E9}"/>
              </a:ext>
            </a:extLst>
          </p:cNvPr>
          <p:cNvGrpSpPr/>
          <p:nvPr/>
        </p:nvGrpSpPr>
        <p:grpSpPr>
          <a:xfrm>
            <a:off x="-29468" y="0"/>
            <a:ext cx="3320679" cy="6858000"/>
            <a:chOff x="8871321" y="0"/>
            <a:chExt cx="3320679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048C8EF-9205-4971-9191-EE04EB1125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/>
            <a:stretch/>
          </p:blipFill>
          <p:spPr bwMode="auto">
            <a:xfrm>
              <a:off x="8900789" y="0"/>
              <a:ext cx="329121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609541-EEF1-4741-8D4B-A1FB10BC3340}"/>
                </a:ext>
              </a:extLst>
            </p:cNvPr>
            <p:cNvSpPr txBox="1"/>
            <p:nvPr/>
          </p:nvSpPr>
          <p:spPr>
            <a:xfrm>
              <a:off x="8871321" y="0"/>
              <a:ext cx="12633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</a:rPr>
                <a:t>Suomen</a:t>
              </a:r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</a:rPr>
                <a:t>Hyötytuuli</a:t>
              </a:r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 Oy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7FC6B5E-0105-4CAC-B57A-FE143E90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9" y="395895"/>
            <a:ext cx="10451159" cy="1458119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Materiaalit</a:t>
            </a:r>
            <a:r>
              <a:rPr lang="en-US" sz="6000" dirty="0"/>
              <a:t> </a:t>
            </a:r>
            <a:r>
              <a:rPr lang="en-US" sz="6000" dirty="0" err="1"/>
              <a:t>hyötykäyttöön</a:t>
            </a:r>
            <a:r>
              <a:rPr lang="en-US" sz="6000" dirty="0"/>
              <a:t> </a:t>
            </a:r>
            <a:r>
              <a:rPr lang="en-US" sz="6000" dirty="0" err="1"/>
              <a:t>Peittoossa</a:t>
            </a:r>
            <a:endParaRPr lang="en-US" sz="6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ACCB6-5C64-4E14-88A8-81E911D51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89" y="2238757"/>
            <a:ext cx="7435513" cy="32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Porin </a:t>
            </a:r>
            <a:r>
              <a:rPr lang="fi-FI" dirty="0" err="1"/>
              <a:t>Peittoossa</a:t>
            </a:r>
            <a:r>
              <a:rPr lang="fi-FI" dirty="0"/>
              <a:t> on kierrätyspuistoalue, joka edistää materiaalien hyötykäyttöä Satakunnan alueella.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Esimerkkejä alueen toimijoista: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1A17ED-9FDF-42F6-84A0-7CD1C4A28E91}"/>
              </a:ext>
            </a:extLst>
          </p:cNvPr>
          <p:cNvCxnSpPr>
            <a:cxnSpLocks/>
          </p:cNvCxnSpPr>
          <p:nvPr/>
        </p:nvCxnSpPr>
        <p:spPr>
          <a:xfrm>
            <a:off x="723835" y="170064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FE5802-CD64-4E7B-8087-4F68AFCDA2E9}"/>
              </a:ext>
            </a:extLst>
          </p:cNvPr>
          <p:cNvGrpSpPr/>
          <p:nvPr/>
        </p:nvGrpSpPr>
        <p:grpSpPr>
          <a:xfrm>
            <a:off x="9565784" y="1854014"/>
            <a:ext cx="2958328" cy="2958328"/>
            <a:chOff x="2811116" y="3731381"/>
            <a:chExt cx="2958328" cy="295832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359045-9EE0-46AC-84C7-4713E87CBF40}"/>
                </a:ext>
              </a:extLst>
            </p:cNvPr>
            <p:cNvGrpSpPr/>
            <p:nvPr/>
          </p:nvGrpSpPr>
          <p:grpSpPr>
            <a:xfrm>
              <a:off x="3243846" y="4533643"/>
              <a:ext cx="2092867" cy="1366352"/>
              <a:chOff x="6227455" y="4211273"/>
              <a:chExt cx="1998777" cy="130492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A3664E-F16A-4C30-84EA-AAD805AFBB82}"/>
                  </a:ext>
                </a:extLst>
              </p:cNvPr>
              <p:cNvSpPr txBox="1"/>
              <p:nvPr/>
            </p:nvSpPr>
            <p:spPr>
              <a:xfrm>
                <a:off x="6227455" y="4869866"/>
                <a:ext cx="199877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Lähellä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E8:aa ja Porin </a:t>
                </a:r>
                <a:r>
                  <a:rPr lang="en-US" dirty="0">
                    <a:latin typeface="Garamond" panose="02020404030301010803"/>
                  </a:rPr>
                  <a:t>s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atamaa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87CFD1A-CD77-4586-8B2B-CA8F74D2F6B1}"/>
                  </a:ext>
                </a:extLst>
              </p:cNvPr>
              <p:cNvGrpSpPr/>
              <p:nvPr/>
            </p:nvGrpSpPr>
            <p:grpSpPr>
              <a:xfrm>
                <a:off x="7028982" y="4211273"/>
                <a:ext cx="396662" cy="394912"/>
                <a:chOff x="6693503" y="4188564"/>
                <a:chExt cx="380202" cy="378524"/>
              </a:xfrm>
            </p:grpSpPr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68B55288-0016-4FB5-8F95-BC20806728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35854">
                  <a:off x="6693503" y="4188564"/>
                  <a:ext cx="380202" cy="378524"/>
                </a:xfrm>
                <a:prstGeom prst="teardrop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F6EBDDA-D052-4B7C-924B-4844324CB6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76085" y="4271106"/>
                  <a:ext cx="215040" cy="2134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0B6C36-A332-4951-9F39-C8F80BB9974A}"/>
                </a:ext>
              </a:extLst>
            </p:cNvPr>
            <p:cNvSpPr/>
            <p:nvPr/>
          </p:nvSpPr>
          <p:spPr>
            <a:xfrm>
              <a:off x="2811116" y="3731381"/>
              <a:ext cx="2958328" cy="29583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AA2CD8-396B-49E6-B6C1-4DD6FCB8A42E}"/>
              </a:ext>
            </a:extLst>
          </p:cNvPr>
          <p:cNvGrpSpPr/>
          <p:nvPr/>
        </p:nvGrpSpPr>
        <p:grpSpPr>
          <a:xfrm>
            <a:off x="4577119" y="4388476"/>
            <a:ext cx="2936294" cy="2936294"/>
            <a:chOff x="290332" y="3675135"/>
            <a:chExt cx="2936294" cy="2936294"/>
          </a:xfrm>
          <a:noFill/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5A595B-F8BC-47C7-81FC-549427D8B55A}"/>
                </a:ext>
              </a:extLst>
            </p:cNvPr>
            <p:cNvGrpSpPr/>
            <p:nvPr/>
          </p:nvGrpSpPr>
          <p:grpSpPr>
            <a:xfrm>
              <a:off x="995359" y="4485744"/>
              <a:ext cx="1529639" cy="1231090"/>
              <a:chOff x="1165909" y="4093199"/>
              <a:chExt cx="1529639" cy="1231090"/>
            </a:xfrm>
            <a:grpFill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72D1C5-99BB-4773-B1C5-86A491CA5A05}"/>
                  </a:ext>
                </a:extLst>
              </p:cNvPr>
              <p:cNvSpPr txBox="1"/>
              <p:nvPr/>
            </p:nvSpPr>
            <p:spPr>
              <a:xfrm>
                <a:off x="1165909" y="4954957"/>
                <a:ext cx="1529639" cy="369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760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hehtaaria</a:t>
                </a:r>
                <a:endParaRPr lang="en-US" noProof="0" dirty="0">
                  <a:solidFill>
                    <a:schemeClr val="tx1"/>
                  </a:solidFill>
                  <a:latin typeface="Garamond" panose="02020404030301010803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DA12BF2-61E2-4007-9A71-DAA1DC867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09" t="10556" r="8125" b="30833"/>
              <a:stretch/>
            </p:blipFill>
            <p:spPr>
              <a:xfrm>
                <a:off x="1621928" y="4093199"/>
                <a:ext cx="617602" cy="6310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pic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3F9F14-F4EF-419E-B01A-E33AB35CD73F}"/>
                </a:ext>
              </a:extLst>
            </p:cNvPr>
            <p:cNvSpPr/>
            <p:nvPr/>
          </p:nvSpPr>
          <p:spPr>
            <a:xfrm>
              <a:off x="290332" y="3675135"/>
              <a:ext cx="2936294" cy="2936294"/>
            </a:xfrm>
            <a:prstGeom prst="ellipse">
              <a:avLst/>
            </a:prstGeom>
            <a:grpFill/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51DD7F9-F240-4561-8633-0AA3671B4613}"/>
              </a:ext>
            </a:extLst>
          </p:cNvPr>
          <p:cNvGrpSpPr/>
          <p:nvPr/>
        </p:nvGrpSpPr>
        <p:grpSpPr>
          <a:xfrm>
            <a:off x="7052220" y="3133061"/>
            <a:ext cx="2958326" cy="2958326"/>
            <a:chOff x="7425630" y="2569389"/>
            <a:chExt cx="2958326" cy="295832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1F6EE5-F4E9-4662-A40B-548396DA5164}"/>
                </a:ext>
              </a:extLst>
            </p:cNvPr>
            <p:cNvSpPr/>
            <p:nvPr/>
          </p:nvSpPr>
          <p:spPr>
            <a:xfrm>
              <a:off x="7425630" y="2569389"/>
              <a:ext cx="2958326" cy="295832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2D4619-2AD3-41BD-BE12-3A3CE1E0ECCD}"/>
                </a:ext>
              </a:extLst>
            </p:cNvPr>
            <p:cNvSpPr txBox="1"/>
            <p:nvPr/>
          </p:nvSpPr>
          <p:spPr>
            <a:xfrm>
              <a:off x="7779417" y="3813197"/>
              <a:ext cx="226368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dirty="0">
                  <a:solidFill>
                    <a:schemeClr val="bg1"/>
                  </a:solidFill>
                </a:rPr>
                <a:t>Teollisuuden sivuvirtojen käsittely, varastointi ja loppusijoitus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1894F7-A458-4419-BC31-1D61DE531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6" t="4591" r="26967" b="12593"/>
            <a:stretch/>
          </p:blipFill>
          <p:spPr>
            <a:xfrm>
              <a:off x="8562935" y="3029951"/>
              <a:ext cx="683715" cy="695762"/>
            </a:xfrm>
            <a:prstGeom prst="ellipse">
              <a:avLst/>
            </a:prstGeom>
          </p:spPr>
        </p:pic>
      </p:grpSp>
      <p:pic>
        <p:nvPicPr>
          <p:cNvPr id="2" name="Picture 2" descr="Stena">
            <a:extLst>
              <a:ext uri="{FF2B5EF4-FFF2-40B4-BE49-F238E27FC236}">
                <a16:creationId xmlns:a16="http://schemas.microsoft.com/office/drawing/2014/main" id="{C52F3CCB-98B2-41EE-A16D-C9C11F82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81" y="3923102"/>
            <a:ext cx="923672" cy="3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CCDBB8F-8298-4664-865A-28C42D405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0" t="38412" r="31550" b="37453"/>
          <a:stretch/>
        </p:blipFill>
        <p:spPr bwMode="auto">
          <a:xfrm>
            <a:off x="1158449" y="4448433"/>
            <a:ext cx="1107842" cy="37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C5097-E837-46E5-9636-E02F43DBFD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19074" r="3919" b="14350"/>
          <a:stretch/>
        </p:blipFill>
        <p:spPr>
          <a:xfrm>
            <a:off x="1198615" y="4924786"/>
            <a:ext cx="1471166" cy="406320"/>
          </a:xfrm>
          <a:prstGeom prst="rect">
            <a:avLst/>
          </a:prstGeom>
        </p:spPr>
      </p:pic>
      <p:pic>
        <p:nvPicPr>
          <p:cNvPr id="7" name="Picture 8" descr="Pohjolan Voima - Pikasilmäys yritykseen">
            <a:extLst>
              <a:ext uri="{FF2B5EF4-FFF2-40B4-BE49-F238E27FC236}">
                <a16:creationId xmlns:a16="http://schemas.microsoft.com/office/drawing/2014/main" id="{B5A683BD-2DAF-455C-89BA-E71035CB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40" y="5974082"/>
            <a:ext cx="1564374" cy="43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8E98777-840D-4308-BA52-B798DB7B3DA8}"/>
              </a:ext>
            </a:extLst>
          </p:cNvPr>
          <p:cNvGrpSpPr/>
          <p:nvPr/>
        </p:nvGrpSpPr>
        <p:grpSpPr>
          <a:xfrm>
            <a:off x="1201444" y="5450305"/>
            <a:ext cx="1198452" cy="413072"/>
            <a:chOff x="1803538" y="5042285"/>
            <a:chExt cx="1587410" cy="547134"/>
          </a:xfrm>
        </p:grpSpPr>
        <p:pic>
          <p:nvPicPr>
            <p:cNvPr id="5" name="Picture 6" descr="Logo">
              <a:extLst>
                <a:ext uri="{FF2B5EF4-FFF2-40B4-BE49-F238E27FC236}">
                  <a16:creationId xmlns:a16="http://schemas.microsoft.com/office/drawing/2014/main" id="{94F9D2F0-4878-4D41-84EF-E6790A026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044" y="5042285"/>
              <a:ext cx="1582904" cy="5381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" name="Picture 6" descr="Logo">
              <a:extLst>
                <a:ext uri="{FF2B5EF4-FFF2-40B4-BE49-F238E27FC236}">
                  <a16:creationId xmlns:a16="http://schemas.microsoft.com/office/drawing/2014/main" id="{9C630491-F099-49DB-AA2A-6429E33CA3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19"/>
            <a:stretch/>
          </p:blipFill>
          <p:spPr bwMode="auto">
            <a:xfrm>
              <a:off x="1803538" y="5408690"/>
              <a:ext cx="1582904" cy="180729"/>
            </a:xfrm>
            <a:prstGeom prst="rect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426198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182D43-89A7-469F-92C9-529777334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50" b="3293"/>
          <a:stretch/>
        </p:blipFill>
        <p:spPr>
          <a:xfrm>
            <a:off x="-31899" y="-1"/>
            <a:ext cx="12223899" cy="686635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91A69D-F0A0-4CBA-9561-1B01CC3A387B}"/>
              </a:ext>
            </a:extLst>
          </p:cNvPr>
          <p:cNvSpPr/>
          <p:nvPr/>
        </p:nvSpPr>
        <p:spPr>
          <a:xfrm>
            <a:off x="1032278" y="0"/>
            <a:ext cx="4720388" cy="6866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3478C-269F-4DBA-B47B-141BE994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038" y="40204"/>
            <a:ext cx="4421493" cy="2880332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Kirkkokallion</a:t>
            </a:r>
            <a:r>
              <a:rPr lang="en-US" sz="6000" dirty="0"/>
              <a:t> </a:t>
            </a:r>
            <a:r>
              <a:rPr lang="en-US" sz="6000" dirty="0" err="1"/>
              <a:t>teollisuusalue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0FF29-E712-4DD2-8084-F13AEA063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526" y="2831910"/>
            <a:ext cx="3957889" cy="32865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Honkajoella sijaitsevan Kirkkokallion yritykset tuottavat yhteistyössä bioenergiaa kiertotalouden periaatteella.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6BA70-DAD9-461A-8502-95856A77C06F}"/>
              </a:ext>
            </a:extLst>
          </p:cNvPr>
          <p:cNvSpPr/>
          <p:nvPr/>
        </p:nvSpPr>
        <p:spPr>
          <a:xfrm>
            <a:off x="2110148" y="3920992"/>
            <a:ext cx="2554519" cy="2711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62567B-6B4B-45C2-9BD5-CBC7C5FC8BB9}"/>
              </a:ext>
            </a:extLst>
          </p:cNvPr>
          <p:cNvCxnSpPr>
            <a:cxnSpLocks/>
          </p:cNvCxnSpPr>
          <p:nvPr/>
        </p:nvCxnSpPr>
        <p:spPr>
          <a:xfrm>
            <a:off x="2726909" y="253799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85E11616-3E55-41D7-A425-B4FB42DED39C}"/>
              </a:ext>
            </a:extLst>
          </p:cNvPr>
          <p:cNvSpPr/>
          <p:nvPr/>
        </p:nvSpPr>
        <p:spPr>
          <a:xfrm>
            <a:off x="2482435" y="4119642"/>
            <a:ext cx="1790700" cy="1816100"/>
          </a:xfrm>
          <a:prstGeom prst="star10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C3938-31FF-4858-BFE1-AC8A45C07E5A}"/>
              </a:ext>
            </a:extLst>
          </p:cNvPr>
          <p:cNvSpPr txBox="1"/>
          <p:nvPr/>
        </p:nvSpPr>
        <p:spPr>
          <a:xfrm>
            <a:off x="2139465" y="6122561"/>
            <a:ext cx="24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Vuoden 2017 ilmastoteko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D4E13-BC21-4FDA-94EF-AE0D353C9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6458" r="23647" b="4652"/>
          <a:stretch/>
        </p:blipFill>
        <p:spPr>
          <a:xfrm>
            <a:off x="2812676" y="4483576"/>
            <a:ext cx="1130218" cy="1104897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0521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BA7C-52A8-46CD-9489-C40C5853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8387"/>
            <a:ext cx="12192003" cy="1122232"/>
          </a:xfrm>
        </p:spPr>
        <p:txBody>
          <a:bodyPr>
            <a:normAutofit/>
          </a:bodyPr>
          <a:lstStyle/>
          <a:p>
            <a:r>
              <a:rPr lang="en-US" sz="4400" dirty="0" err="1"/>
              <a:t>Kestävää</a:t>
            </a:r>
            <a:r>
              <a:rPr lang="en-US" sz="4400" dirty="0"/>
              <a:t> </a:t>
            </a:r>
            <a:r>
              <a:rPr lang="en-US" sz="4400" dirty="0" err="1"/>
              <a:t>tulevaisuutta</a:t>
            </a:r>
            <a:r>
              <a:rPr lang="en-US" sz="4400" dirty="0"/>
              <a:t> </a:t>
            </a:r>
            <a:r>
              <a:rPr lang="en-US" sz="4400" dirty="0" err="1"/>
              <a:t>rakentamassa</a:t>
            </a:r>
            <a:endParaRPr lang="en-US" sz="4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C0ACA1-3E88-4A1F-BB32-6075BAD6A2C0}"/>
              </a:ext>
            </a:extLst>
          </p:cNvPr>
          <p:cNvCxnSpPr>
            <a:cxnSpLocks/>
          </p:cNvCxnSpPr>
          <p:nvPr/>
        </p:nvCxnSpPr>
        <p:spPr>
          <a:xfrm>
            <a:off x="5445125" y="1512523"/>
            <a:ext cx="13017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DEF978-CE60-4AA0-BD84-16A14197D714}"/>
              </a:ext>
            </a:extLst>
          </p:cNvPr>
          <p:cNvSpPr txBox="1"/>
          <p:nvPr/>
        </p:nvSpPr>
        <p:spPr>
          <a:xfrm>
            <a:off x="7033888" y="5904657"/>
            <a:ext cx="5296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HONKATARHAT OY / HEVIKOLMIO OY</a:t>
            </a:r>
          </a:p>
        </p:txBody>
      </p:sp>
      <p:pic>
        <p:nvPicPr>
          <p:cNvPr id="2052" name="Picture 4" descr="The Upright Project">
            <a:extLst>
              <a:ext uri="{FF2B5EF4-FFF2-40B4-BE49-F238E27FC236}">
                <a16:creationId xmlns:a16="http://schemas.microsoft.com/office/drawing/2014/main" id="{B3B14A46-BA56-4115-8CDC-F0E6070B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69" y="6414915"/>
            <a:ext cx="1737729" cy="1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kaalisten Luomu">
            <a:extLst>
              <a:ext uri="{FF2B5EF4-FFF2-40B4-BE49-F238E27FC236}">
                <a16:creationId xmlns:a16="http://schemas.microsoft.com/office/drawing/2014/main" id="{BFFB1EF2-A6CC-4398-B229-B793DC2C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8" y="5672847"/>
            <a:ext cx="1121639" cy="87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vi">
            <a:extLst>
              <a:ext uri="{FF2B5EF4-FFF2-40B4-BE49-F238E27FC236}">
                <a16:creationId xmlns:a16="http://schemas.microsoft.com/office/drawing/2014/main" id="{2B55AA64-A0A2-44B8-B055-16C87135A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7" b="25085"/>
          <a:stretch/>
        </p:blipFill>
        <p:spPr bwMode="auto">
          <a:xfrm>
            <a:off x="4825301" y="5826891"/>
            <a:ext cx="1569868" cy="57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aasutankkausasemat Suomessa | Gasum">
            <a:extLst>
              <a:ext uri="{FF2B5EF4-FFF2-40B4-BE49-F238E27FC236}">
                <a16:creationId xmlns:a16="http://schemas.microsoft.com/office/drawing/2014/main" id="{73F3BEB1-B697-4F50-B5C3-0F57C247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50" y="5955379"/>
            <a:ext cx="1300048" cy="2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atajankoski">
            <a:extLst>
              <a:ext uri="{FF2B5EF4-FFF2-40B4-BE49-F238E27FC236}">
                <a16:creationId xmlns:a16="http://schemas.microsoft.com/office/drawing/2014/main" id="{7E7949BA-B1A7-479D-B028-835E6A30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769" y="6326811"/>
            <a:ext cx="2100414" cy="3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1166FD-E312-4659-BA59-CA5F92C163AD}"/>
              </a:ext>
            </a:extLst>
          </p:cNvPr>
          <p:cNvSpPr txBox="1"/>
          <p:nvPr/>
        </p:nvSpPr>
        <p:spPr>
          <a:xfrm>
            <a:off x="1806917" y="6327318"/>
            <a:ext cx="3718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HONKAJOEN TUULIPUISTO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E2B1A6-2F43-437A-A91C-6748506138CF}"/>
              </a:ext>
            </a:extLst>
          </p:cNvPr>
          <p:cNvSpPr txBox="1">
            <a:spLocks/>
          </p:cNvSpPr>
          <p:nvPr/>
        </p:nvSpPr>
        <p:spPr>
          <a:xfrm>
            <a:off x="1116227" y="2615659"/>
            <a:ext cx="9959546" cy="22369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800" b="1" dirty="0" err="1"/>
              <a:t>Gasum</a:t>
            </a:r>
            <a:r>
              <a:rPr lang="fi-FI" sz="1800" b="1" dirty="0"/>
              <a:t> Oy</a:t>
            </a:r>
            <a:r>
              <a:rPr lang="fi-FI" sz="1800" dirty="0"/>
              <a:t>:n biokaasulaitos</a:t>
            </a:r>
          </a:p>
          <a:p>
            <a:pPr marL="0" indent="0" algn="ctr">
              <a:buNone/>
            </a:pPr>
            <a:r>
              <a:rPr lang="fi-FI" sz="1800" b="1" dirty="0" err="1"/>
              <a:t>Vatajankosken</a:t>
            </a:r>
            <a:r>
              <a:rPr lang="fi-FI" sz="1800" b="1" dirty="0"/>
              <a:t> sähkö Oy</a:t>
            </a:r>
            <a:r>
              <a:rPr lang="fi-FI" sz="1800" dirty="0"/>
              <a:t>:n moottorivoimala</a:t>
            </a:r>
          </a:p>
          <a:p>
            <a:pPr marL="0" indent="0" algn="ctr">
              <a:buNone/>
            </a:pPr>
            <a:r>
              <a:rPr lang="fi-FI" sz="1800" b="1" dirty="0"/>
              <a:t>Honkajoen tuulipuisto</a:t>
            </a:r>
          </a:p>
          <a:p>
            <a:pPr marL="0" indent="0" algn="ctr">
              <a:buNone/>
            </a:pPr>
            <a:r>
              <a:rPr lang="fi-FI" sz="1800" b="1" dirty="0"/>
              <a:t>KKK-vihanneksen</a:t>
            </a:r>
            <a:r>
              <a:rPr lang="fi-FI" sz="1800" dirty="0"/>
              <a:t> (</a:t>
            </a:r>
            <a:r>
              <a:rPr lang="fi-FI" sz="1800" b="1" dirty="0"/>
              <a:t>Ikaalisten luomu</a:t>
            </a:r>
            <a:r>
              <a:rPr lang="fi-FI" sz="1800" dirty="0"/>
              <a:t>), </a:t>
            </a:r>
            <a:r>
              <a:rPr lang="fi-FI" sz="1800" b="1" dirty="0"/>
              <a:t>Hevikolmion</a:t>
            </a:r>
            <a:r>
              <a:rPr lang="fi-FI" sz="1800" dirty="0"/>
              <a:t> ja </a:t>
            </a:r>
            <a:r>
              <a:rPr lang="fi-FI" sz="1800" b="1" dirty="0"/>
              <a:t>Honkatarhan</a:t>
            </a:r>
            <a:r>
              <a:rPr lang="fi-FI" sz="1800" dirty="0"/>
              <a:t> kasvihuoneet</a:t>
            </a:r>
          </a:p>
          <a:p>
            <a:pPr marL="0" indent="0" algn="ctr">
              <a:buNone/>
            </a:pPr>
            <a:r>
              <a:rPr lang="fi-FI" sz="1800" b="1" dirty="0"/>
              <a:t>Lihajaloste Korpela Oy</a:t>
            </a:r>
          </a:p>
          <a:p>
            <a:pPr marL="0" indent="0" algn="ctr">
              <a:buNone/>
            </a:pPr>
            <a:r>
              <a:rPr lang="fi-FI" sz="1800" dirty="0"/>
              <a:t>eläinperäisten sivutuotteiden käsittelyyn ja jalostukseen erikoistunut </a:t>
            </a:r>
            <a:r>
              <a:rPr lang="fi-FI" sz="1800" b="1" dirty="0"/>
              <a:t>Honkajoki Oy</a:t>
            </a:r>
          </a:p>
          <a:p>
            <a:pPr algn="ctr"/>
            <a:endParaRPr lang="fi-FI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C4106-26B7-48A0-BEBA-D58A0C6DA188}"/>
              </a:ext>
            </a:extLst>
          </p:cNvPr>
          <p:cNvSpPr/>
          <p:nvPr/>
        </p:nvSpPr>
        <p:spPr>
          <a:xfrm>
            <a:off x="1736622" y="2378169"/>
            <a:ext cx="8718755" cy="2711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1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4622575-7242-4EA6-B850-A4356784AAD3}"/>
              </a:ext>
            </a:extLst>
          </p:cNvPr>
          <p:cNvGrpSpPr/>
          <p:nvPr/>
        </p:nvGrpSpPr>
        <p:grpSpPr>
          <a:xfrm>
            <a:off x="635994" y="688455"/>
            <a:ext cx="10594666" cy="5696362"/>
            <a:chOff x="713801" y="623635"/>
            <a:chExt cx="10594666" cy="56963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69AEB3-9A9A-4265-839C-B3CEEB9CF2DD}"/>
                </a:ext>
              </a:extLst>
            </p:cNvPr>
            <p:cNvGrpSpPr/>
            <p:nvPr/>
          </p:nvGrpSpPr>
          <p:grpSpPr>
            <a:xfrm rot="16200000">
              <a:off x="4432301" y="-1523964"/>
              <a:ext cx="3327398" cy="9905928"/>
              <a:chOff x="5185935" y="719666"/>
              <a:chExt cx="1820128" cy="5418666"/>
            </a:xfrm>
          </p:grpSpPr>
          <p:sp>
            <p:nvSpPr>
              <p:cNvPr id="4" name="Arrow: Circular 3">
                <a:extLst>
                  <a:ext uri="{FF2B5EF4-FFF2-40B4-BE49-F238E27FC236}">
                    <a16:creationId xmlns:a16="http://schemas.microsoft.com/office/drawing/2014/main" id="{60BA0341-26EB-4383-BD28-4DE6D6BCFB14}"/>
                  </a:ext>
                </a:extLst>
              </p:cNvPr>
              <p:cNvSpPr/>
              <p:nvPr/>
            </p:nvSpPr>
            <p:spPr>
              <a:xfrm>
                <a:off x="5581650" y="719666"/>
                <a:ext cx="1424413" cy="142456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E78093B-1372-42EC-89C3-0A3CEF6D7651}"/>
                  </a:ext>
                </a:extLst>
              </p:cNvPr>
              <p:cNvSpPr/>
              <p:nvPr/>
            </p:nvSpPr>
            <p:spPr>
              <a:xfrm>
                <a:off x="5896138" y="1235523"/>
                <a:ext cx="794903" cy="397188"/>
              </a:xfrm>
              <a:custGeom>
                <a:avLst/>
                <a:gdLst>
                  <a:gd name="connsiteX0" fmla="*/ 0 w 794903"/>
                  <a:gd name="connsiteY0" fmla="*/ 0 h 397188"/>
                  <a:gd name="connsiteX1" fmla="*/ 794903 w 794903"/>
                  <a:gd name="connsiteY1" fmla="*/ 0 h 397188"/>
                  <a:gd name="connsiteX2" fmla="*/ 794903 w 794903"/>
                  <a:gd name="connsiteY2" fmla="*/ 397188 h 397188"/>
                  <a:gd name="connsiteX3" fmla="*/ 0 w 794903"/>
                  <a:gd name="connsiteY3" fmla="*/ 397188 h 397188"/>
                  <a:gd name="connsiteX4" fmla="*/ 0 w 794903"/>
                  <a:gd name="connsiteY4" fmla="*/ 0 h 3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903" h="397188">
                    <a:moveTo>
                      <a:pt x="0" y="0"/>
                    </a:moveTo>
                    <a:lnTo>
                      <a:pt x="794903" y="0"/>
                    </a:lnTo>
                    <a:lnTo>
                      <a:pt x="794903" y="397188"/>
                    </a:lnTo>
                    <a:lnTo>
                      <a:pt x="0" y="3971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600" kern="1200"/>
              </a:p>
            </p:txBody>
          </p:sp>
          <p:sp>
            <p:nvSpPr>
              <p:cNvPr id="6" name="Shape 5">
                <a:extLst>
                  <a:ext uri="{FF2B5EF4-FFF2-40B4-BE49-F238E27FC236}">
                    <a16:creationId xmlns:a16="http://schemas.microsoft.com/office/drawing/2014/main" id="{78C879E8-28E7-4C21-9670-C47F3F4645C2}"/>
                  </a:ext>
                </a:extLst>
              </p:cNvPr>
              <p:cNvSpPr/>
              <p:nvPr/>
            </p:nvSpPr>
            <p:spPr>
              <a:xfrm>
                <a:off x="5185935" y="1538426"/>
                <a:ext cx="1424413" cy="142456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7691801-02FF-414A-AA7C-6128421597EC}"/>
                  </a:ext>
                </a:extLst>
              </p:cNvPr>
              <p:cNvSpPr/>
              <p:nvPr/>
            </p:nvSpPr>
            <p:spPr>
              <a:xfrm>
                <a:off x="5498820" y="2055909"/>
                <a:ext cx="794903" cy="397188"/>
              </a:xfrm>
              <a:custGeom>
                <a:avLst/>
                <a:gdLst>
                  <a:gd name="connsiteX0" fmla="*/ 0 w 794903"/>
                  <a:gd name="connsiteY0" fmla="*/ 0 h 397188"/>
                  <a:gd name="connsiteX1" fmla="*/ 794903 w 794903"/>
                  <a:gd name="connsiteY1" fmla="*/ 0 h 397188"/>
                  <a:gd name="connsiteX2" fmla="*/ 794903 w 794903"/>
                  <a:gd name="connsiteY2" fmla="*/ 397188 h 397188"/>
                  <a:gd name="connsiteX3" fmla="*/ 0 w 794903"/>
                  <a:gd name="connsiteY3" fmla="*/ 397188 h 397188"/>
                  <a:gd name="connsiteX4" fmla="*/ 0 w 794903"/>
                  <a:gd name="connsiteY4" fmla="*/ 0 h 3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903" h="397188">
                    <a:moveTo>
                      <a:pt x="0" y="0"/>
                    </a:moveTo>
                    <a:lnTo>
                      <a:pt x="794903" y="0"/>
                    </a:lnTo>
                    <a:lnTo>
                      <a:pt x="794903" y="397188"/>
                    </a:lnTo>
                    <a:lnTo>
                      <a:pt x="0" y="3971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600" kern="1200"/>
              </a:p>
            </p:txBody>
          </p:sp>
          <p:sp>
            <p:nvSpPr>
              <p:cNvPr id="8" name="Arrow: Circular 7">
                <a:extLst>
                  <a:ext uri="{FF2B5EF4-FFF2-40B4-BE49-F238E27FC236}">
                    <a16:creationId xmlns:a16="http://schemas.microsoft.com/office/drawing/2014/main" id="{1E47A33B-AAC0-4CF9-9B8A-9034D7DDEA40}"/>
                  </a:ext>
                </a:extLst>
              </p:cNvPr>
              <p:cNvSpPr/>
              <p:nvPr/>
            </p:nvSpPr>
            <p:spPr>
              <a:xfrm>
                <a:off x="5581650" y="2359896"/>
                <a:ext cx="1424413" cy="142456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5132D0A-FCE8-4A13-A7A6-C5D79697F3DB}"/>
                  </a:ext>
                </a:extLst>
              </p:cNvPr>
              <p:cNvSpPr/>
              <p:nvPr/>
            </p:nvSpPr>
            <p:spPr>
              <a:xfrm>
                <a:off x="5896138" y="2875753"/>
                <a:ext cx="794903" cy="397188"/>
              </a:xfrm>
              <a:custGeom>
                <a:avLst/>
                <a:gdLst>
                  <a:gd name="connsiteX0" fmla="*/ 0 w 794903"/>
                  <a:gd name="connsiteY0" fmla="*/ 0 h 397188"/>
                  <a:gd name="connsiteX1" fmla="*/ 794903 w 794903"/>
                  <a:gd name="connsiteY1" fmla="*/ 0 h 397188"/>
                  <a:gd name="connsiteX2" fmla="*/ 794903 w 794903"/>
                  <a:gd name="connsiteY2" fmla="*/ 397188 h 397188"/>
                  <a:gd name="connsiteX3" fmla="*/ 0 w 794903"/>
                  <a:gd name="connsiteY3" fmla="*/ 397188 h 397188"/>
                  <a:gd name="connsiteX4" fmla="*/ 0 w 794903"/>
                  <a:gd name="connsiteY4" fmla="*/ 0 h 3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903" h="397188">
                    <a:moveTo>
                      <a:pt x="0" y="0"/>
                    </a:moveTo>
                    <a:lnTo>
                      <a:pt x="794903" y="0"/>
                    </a:lnTo>
                    <a:lnTo>
                      <a:pt x="794903" y="397188"/>
                    </a:lnTo>
                    <a:lnTo>
                      <a:pt x="0" y="3971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600" kern="1200" dirty="0"/>
              </a:p>
            </p:txBody>
          </p:sp>
          <p:sp>
            <p:nvSpPr>
              <p:cNvPr id="10" name="Shape 9">
                <a:extLst>
                  <a:ext uri="{FF2B5EF4-FFF2-40B4-BE49-F238E27FC236}">
                    <a16:creationId xmlns:a16="http://schemas.microsoft.com/office/drawing/2014/main" id="{6D00D3EC-3A29-433F-A1F4-DCD1135054DB}"/>
                  </a:ext>
                </a:extLst>
              </p:cNvPr>
              <p:cNvSpPr/>
              <p:nvPr/>
            </p:nvSpPr>
            <p:spPr>
              <a:xfrm>
                <a:off x="5185935" y="3180282"/>
                <a:ext cx="1424413" cy="142456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5867F5D-11D6-4F59-8FA6-55D2102B6A06}"/>
                  </a:ext>
                </a:extLst>
              </p:cNvPr>
              <p:cNvSpPr/>
              <p:nvPr/>
            </p:nvSpPr>
            <p:spPr>
              <a:xfrm>
                <a:off x="5498820" y="3696139"/>
                <a:ext cx="794903" cy="397188"/>
              </a:xfrm>
              <a:custGeom>
                <a:avLst/>
                <a:gdLst>
                  <a:gd name="connsiteX0" fmla="*/ 0 w 794903"/>
                  <a:gd name="connsiteY0" fmla="*/ 0 h 397188"/>
                  <a:gd name="connsiteX1" fmla="*/ 794903 w 794903"/>
                  <a:gd name="connsiteY1" fmla="*/ 0 h 397188"/>
                  <a:gd name="connsiteX2" fmla="*/ 794903 w 794903"/>
                  <a:gd name="connsiteY2" fmla="*/ 397188 h 397188"/>
                  <a:gd name="connsiteX3" fmla="*/ 0 w 794903"/>
                  <a:gd name="connsiteY3" fmla="*/ 397188 h 397188"/>
                  <a:gd name="connsiteX4" fmla="*/ 0 w 794903"/>
                  <a:gd name="connsiteY4" fmla="*/ 0 h 3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903" h="397188">
                    <a:moveTo>
                      <a:pt x="0" y="0"/>
                    </a:moveTo>
                    <a:lnTo>
                      <a:pt x="794903" y="0"/>
                    </a:lnTo>
                    <a:lnTo>
                      <a:pt x="794903" y="397188"/>
                    </a:lnTo>
                    <a:lnTo>
                      <a:pt x="0" y="3971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700" kern="1200" dirty="0"/>
              </a:p>
            </p:txBody>
          </p:sp>
          <p:sp>
            <p:nvSpPr>
              <p:cNvPr id="12" name="Arrow: Circular 11">
                <a:extLst>
                  <a:ext uri="{FF2B5EF4-FFF2-40B4-BE49-F238E27FC236}">
                    <a16:creationId xmlns:a16="http://schemas.microsoft.com/office/drawing/2014/main" id="{A6AD3A8E-EA10-4A6B-9FF1-136FDE76EF4D}"/>
                  </a:ext>
                </a:extLst>
              </p:cNvPr>
              <p:cNvSpPr/>
              <p:nvPr/>
            </p:nvSpPr>
            <p:spPr>
              <a:xfrm>
                <a:off x="5581650" y="3999585"/>
                <a:ext cx="1424413" cy="142456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D07E7D3-9FCD-475D-808D-405AC0BE8AE3}"/>
                  </a:ext>
                </a:extLst>
              </p:cNvPr>
              <p:cNvSpPr/>
              <p:nvPr/>
            </p:nvSpPr>
            <p:spPr>
              <a:xfrm>
                <a:off x="5896138" y="4515442"/>
                <a:ext cx="794903" cy="397188"/>
              </a:xfrm>
              <a:custGeom>
                <a:avLst/>
                <a:gdLst>
                  <a:gd name="connsiteX0" fmla="*/ 0 w 794903"/>
                  <a:gd name="connsiteY0" fmla="*/ 0 h 397188"/>
                  <a:gd name="connsiteX1" fmla="*/ 794903 w 794903"/>
                  <a:gd name="connsiteY1" fmla="*/ 0 h 397188"/>
                  <a:gd name="connsiteX2" fmla="*/ 794903 w 794903"/>
                  <a:gd name="connsiteY2" fmla="*/ 397188 h 397188"/>
                  <a:gd name="connsiteX3" fmla="*/ 0 w 794903"/>
                  <a:gd name="connsiteY3" fmla="*/ 397188 h 397188"/>
                  <a:gd name="connsiteX4" fmla="*/ 0 w 794903"/>
                  <a:gd name="connsiteY4" fmla="*/ 0 h 3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903" h="397188">
                    <a:moveTo>
                      <a:pt x="0" y="0"/>
                    </a:moveTo>
                    <a:lnTo>
                      <a:pt x="794903" y="0"/>
                    </a:lnTo>
                    <a:lnTo>
                      <a:pt x="794903" y="397188"/>
                    </a:lnTo>
                    <a:lnTo>
                      <a:pt x="0" y="3971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700" kern="1200" dirty="0"/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id="{70A3D8EB-B83F-40C0-9D2A-E13845A8FB7B}"/>
                  </a:ext>
                </a:extLst>
              </p:cNvPr>
              <p:cNvSpPr/>
              <p:nvPr/>
            </p:nvSpPr>
            <p:spPr>
              <a:xfrm>
                <a:off x="5287469" y="4913714"/>
                <a:ext cx="1223750" cy="1224618"/>
              </a:xfrm>
              <a:prstGeom prst="blockArc">
                <a:avLst>
                  <a:gd name="adj1" fmla="val 0"/>
                  <a:gd name="adj2" fmla="val 18900000"/>
                  <a:gd name="adj3" fmla="val 12740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E53D255-F820-4D7C-90E5-C4709B3E3233}"/>
                  </a:ext>
                </a:extLst>
              </p:cNvPr>
              <p:cNvSpPr/>
              <p:nvPr/>
            </p:nvSpPr>
            <p:spPr>
              <a:xfrm>
                <a:off x="5498820" y="5335828"/>
                <a:ext cx="794903" cy="397188"/>
              </a:xfrm>
              <a:custGeom>
                <a:avLst/>
                <a:gdLst>
                  <a:gd name="connsiteX0" fmla="*/ 0 w 794903"/>
                  <a:gd name="connsiteY0" fmla="*/ 0 h 397188"/>
                  <a:gd name="connsiteX1" fmla="*/ 794903 w 794903"/>
                  <a:gd name="connsiteY1" fmla="*/ 0 h 397188"/>
                  <a:gd name="connsiteX2" fmla="*/ 794903 w 794903"/>
                  <a:gd name="connsiteY2" fmla="*/ 397188 h 397188"/>
                  <a:gd name="connsiteX3" fmla="*/ 0 w 794903"/>
                  <a:gd name="connsiteY3" fmla="*/ 397188 h 397188"/>
                  <a:gd name="connsiteX4" fmla="*/ 0 w 794903"/>
                  <a:gd name="connsiteY4" fmla="*/ 0 h 3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903" h="397188">
                    <a:moveTo>
                      <a:pt x="0" y="0"/>
                    </a:moveTo>
                    <a:lnTo>
                      <a:pt x="794903" y="0"/>
                    </a:lnTo>
                    <a:lnTo>
                      <a:pt x="794903" y="397188"/>
                    </a:lnTo>
                    <a:lnTo>
                      <a:pt x="0" y="3971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700" kern="1200" dirty="0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789F7D-212B-4961-970F-3D9DD32A6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" t="5714" r="1284" b="4199"/>
            <a:stretch/>
          </p:blipFill>
          <p:spPr>
            <a:xfrm>
              <a:off x="1791642" y="2760127"/>
              <a:ext cx="1044317" cy="5431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E1B14B-F821-435C-A131-EF6A71FFC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4" r="24865"/>
            <a:stretch/>
          </p:blipFill>
          <p:spPr>
            <a:xfrm>
              <a:off x="8054946" y="2621476"/>
              <a:ext cx="738887" cy="8093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AE9235-FDB0-425A-BCE1-491E1D100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0" r="21067"/>
            <a:stretch/>
          </p:blipFill>
          <p:spPr>
            <a:xfrm>
              <a:off x="6545321" y="3504760"/>
              <a:ext cx="739745" cy="7190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B36F7E-D096-4A3F-B45E-9DA7AD125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5" r="29583"/>
            <a:stretch/>
          </p:blipFill>
          <p:spPr>
            <a:xfrm>
              <a:off x="9640977" y="3448474"/>
              <a:ext cx="577236" cy="78844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2D9F25-F160-48E6-94F7-636EDE6A2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21059"/>
            <a:stretch/>
          </p:blipFill>
          <p:spPr>
            <a:xfrm>
              <a:off x="3489368" y="3517915"/>
              <a:ext cx="739745" cy="71891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F039B3-AF00-4744-9885-5DD4DBD9F17D}"/>
                </a:ext>
              </a:extLst>
            </p:cNvPr>
            <p:cNvSpPr txBox="1"/>
            <p:nvPr/>
          </p:nvSpPr>
          <p:spPr>
            <a:xfrm>
              <a:off x="713801" y="623635"/>
              <a:ext cx="3462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Gasum</a:t>
              </a:r>
              <a:r>
                <a:rPr lang="en-US" dirty="0"/>
                <a:t> Oy </a:t>
              </a:r>
              <a:r>
                <a:rPr lang="en-US" dirty="0" err="1"/>
                <a:t>käsittelee</a:t>
              </a:r>
              <a:r>
                <a:rPr lang="en-US" dirty="0"/>
                <a:t> </a:t>
              </a:r>
              <a:r>
                <a:rPr lang="en-US" dirty="0" err="1"/>
                <a:t>alueen</a:t>
              </a:r>
              <a:r>
                <a:rPr lang="en-US" dirty="0"/>
                <a:t> ja</a:t>
              </a:r>
              <a:br>
                <a:rPr lang="en-US" dirty="0"/>
              </a:br>
              <a:r>
                <a:rPr lang="en-US" dirty="0" err="1"/>
                <a:t>sen</a:t>
              </a:r>
              <a:r>
                <a:rPr lang="en-US" dirty="0"/>
                <a:t> </a:t>
              </a:r>
              <a:r>
                <a:rPr lang="en-US" dirty="0" err="1"/>
                <a:t>ulkopuolisten</a:t>
              </a:r>
              <a:r>
                <a:rPr lang="en-US" dirty="0"/>
                <a:t> </a:t>
              </a:r>
              <a:r>
                <a:rPr lang="en-US" dirty="0" err="1"/>
                <a:t>yritysten</a:t>
              </a:r>
              <a:r>
                <a:rPr lang="en-US" dirty="0"/>
                <a:t> </a:t>
              </a:r>
              <a:r>
                <a:rPr lang="en-US" dirty="0" err="1"/>
                <a:t>elintarviketeollisuuden</a:t>
              </a:r>
              <a:r>
                <a:rPr lang="en-US" dirty="0"/>
                <a:t> </a:t>
              </a:r>
              <a:r>
                <a:rPr lang="en-US" dirty="0" err="1"/>
                <a:t>sivutuotteita</a:t>
              </a:r>
              <a:r>
                <a:rPr lang="en-US" dirty="0"/>
                <a:t> ja </a:t>
              </a:r>
              <a:r>
                <a:rPr lang="en-US" dirty="0" err="1"/>
                <a:t>biojätteitä</a:t>
              </a:r>
              <a:r>
                <a:rPr lang="en-US" dirty="0"/>
                <a:t> </a:t>
              </a:r>
              <a:r>
                <a:rPr lang="en-US" dirty="0" err="1"/>
                <a:t>biokaasulaitoksellaan</a:t>
              </a:r>
              <a:r>
                <a:rPr lang="en-US" dirty="0"/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DF2360-9B52-4B88-8D1E-175069AAF802}"/>
                </a:ext>
              </a:extLst>
            </p:cNvPr>
            <p:cNvSpPr txBox="1"/>
            <p:nvPr/>
          </p:nvSpPr>
          <p:spPr>
            <a:xfrm>
              <a:off x="2563083" y="5119668"/>
              <a:ext cx="27577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Kaasuuntumaton</a:t>
              </a:r>
              <a:r>
                <a:rPr lang="en-US" dirty="0"/>
                <a:t> </a:t>
              </a:r>
              <a:r>
                <a:rPr lang="en-US" dirty="0" err="1"/>
                <a:t>mädätysjäte</a:t>
              </a:r>
              <a:r>
                <a:rPr lang="en-US" dirty="0"/>
                <a:t> </a:t>
              </a:r>
              <a:r>
                <a:rPr lang="en-US" dirty="0" err="1"/>
                <a:t>käytetään</a:t>
              </a:r>
              <a:r>
                <a:rPr lang="en-US" dirty="0"/>
                <a:t> </a:t>
              </a:r>
              <a:r>
                <a:rPr lang="en-US" dirty="0" err="1"/>
                <a:t>peltojen</a:t>
              </a:r>
              <a:r>
                <a:rPr lang="en-US" dirty="0"/>
                <a:t> </a:t>
              </a:r>
              <a:r>
                <a:rPr lang="en-US" dirty="0" err="1"/>
                <a:t>orgaanisena</a:t>
              </a:r>
              <a:r>
                <a:rPr lang="en-US" dirty="0"/>
                <a:t> </a:t>
              </a:r>
              <a:r>
                <a:rPr lang="en-US" dirty="0" err="1"/>
                <a:t>lannoitteena</a:t>
              </a:r>
              <a:r>
                <a:rPr lang="en-US" dirty="0"/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063FD-BCD8-4300-97AD-B4C6492978F4}"/>
                </a:ext>
              </a:extLst>
            </p:cNvPr>
            <p:cNvSpPr txBox="1"/>
            <p:nvPr/>
          </p:nvSpPr>
          <p:spPr>
            <a:xfrm>
              <a:off x="4075492" y="762135"/>
              <a:ext cx="2810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Laitoksella</a:t>
              </a:r>
              <a:r>
                <a:rPr lang="en-US" dirty="0"/>
                <a:t> </a:t>
              </a:r>
              <a:r>
                <a:rPr lang="en-US" dirty="0" err="1"/>
                <a:t>tuotettu</a:t>
              </a:r>
              <a:r>
                <a:rPr lang="en-US" dirty="0"/>
                <a:t> </a:t>
              </a:r>
              <a:r>
                <a:rPr lang="en-US" dirty="0" err="1"/>
                <a:t>biokaasu</a:t>
              </a:r>
              <a:r>
                <a:rPr lang="en-US" dirty="0"/>
                <a:t> </a:t>
              </a:r>
              <a:r>
                <a:rPr lang="en-US" dirty="0" err="1"/>
                <a:t>toimitetaan</a:t>
              </a:r>
              <a:r>
                <a:rPr lang="en-US" dirty="0"/>
                <a:t> </a:t>
              </a:r>
              <a:r>
                <a:rPr lang="en-US" dirty="0" err="1"/>
                <a:t>Vatajankosken</a:t>
              </a:r>
              <a:r>
                <a:rPr lang="en-US" dirty="0"/>
                <a:t> </a:t>
              </a:r>
              <a:r>
                <a:rPr lang="en-US" dirty="0" err="1"/>
                <a:t>moottorivoimalaitokselle</a:t>
              </a:r>
              <a:r>
                <a:rPr lang="en-US" dirty="0"/>
                <a:t>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3AA14E-268E-4D2F-82B7-0B88D5484A28}"/>
                </a:ext>
              </a:extLst>
            </p:cNvPr>
            <p:cNvSpPr txBox="1"/>
            <p:nvPr/>
          </p:nvSpPr>
          <p:spPr>
            <a:xfrm>
              <a:off x="5564579" y="5119668"/>
              <a:ext cx="27577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Voimalaitoksella</a:t>
              </a:r>
              <a:r>
                <a:rPr lang="en-US" dirty="0"/>
                <a:t> </a:t>
              </a:r>
              <a:r>
                <a:rPr lang="en-US" dirty="0" err="1"/>
                <a:t>kaasusta</a:t>
              </a:r>
              <a:r>
                <a:rPr lang="en-US" dirty="0"/>
                <a:t> </a:t>
              </a:r>
              <a:r>
                <a:rPr lang="en-US" dirty="0" err="1"/>
                <a:t>jalostetaan</a:t>
              </a:r>
              <a:r>
                <a:rPr lang="en-US" dirty="0"/>
                <a:t> </a:t>
              </a:r>
              <a:r>
                <a:rPr lang="en-US" dirty="0" err="1"/>
                <a:t>sähköä</a:t>
              </a:r>
              <a:r>
                <a:rPr lang="en-US" dirty="0"/>
                <a:t>, </a:t>
              </a:r>
              <a:r>
                <a:rPr lang="en-US" dirty="0" err="1"/>
                <a:t>kaukolämpöä</a:t>
              </a:r>
              <a:r>
                <a:rPr lang="en-US" dirty="0"/>
                <a:t> ja </a:t>
              </a:r>
              <a:r>
                <a:rPr lang="en-US" dirty="0" err="1"/>
                <a:t>höyryä</a:t>
              </a:r>
              <a:r>
                <a:rPr lang="en-US" dirty="0"/>
                <a:t> </a:t>
              </a:r>
              <a:r>
                <a:rPr lang="en-US" dirty="0" err="1"/>
                <a:t>alueen</a:t>
              </a:r>
              <a:r>
                <a:rPr lang="en-US" dirty="0"/>
                <a:t> </a:t>
              </a:r>
              <a:r>
                <a:rPr lang="en-US" dirty="0" err="1"/>
                <a:t>yritysten</a:t>
              </a:r>
              <a:r>
                <a:rPr lang="en-US" dirty="0"/>
                <a:t> </a:t>
              </a:r>
              <a:r>
                <a:rPr lang="en-US" dirty="0" err="1"/>
                <a:t>tarpeisiin</a:t>
              </a:r>
              <a:r>
                <a:rPr lang="en-US" dirty="0"/>
                <a:t>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4C81A7-D933-4196-B2F5-7E0E0FB567D8}"/>
                </a:ext>
              </a:extLst>
            </p:cNvPr>
            <p:cNvSpPr txBox="1"/>
            <p:nvPr/>
          </p:nvSpPr>
          <p:spPr>
            <a:xfrm>
              <a:off x="7035936" y="762135"/>
              <a:ext cx="2810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Yritykset</a:t>
              </a:r>
              <a:r>
                <a:rPr lang="en-US" dirty="0"/>
                <a:t> </a:t>
              </a:r>
              <a:r>
                <a:rPr lang="en-US" dirty="0" err="1"/>
                <a:t>hyödyntävät</a:t>
              </a:r>
              <a:r>
                <a:rPr lang="en-US" dirty="0"/>
                <a:t> </a:t>
              </a:r>
              <a:r>
                <a:rPr lang="en-US" dirty="0" err="1"/>
                <a:t>myös</a:t>
              </a:r>
              <a:r>
                <a:rPr lang="en-US" dirty="0"/>
                <a:t> </a:t>
              </a:r>
              <a:r>
                <a:rPr lang="en-US" dirty="0" err="1"/>
                <a:t>Honkajoki</a:t>
              </a:r>
              <a:r>
                <a:rPr lang="en-US" dirty="0"/>
                <a:t> </a:t>
              </a:r>
              <a:r>
                <a:rPr lang="en-US" dirty="0" err="1"/>
                <a:t>Oy:n</a:t>
              </a:r>
              <a:r>
                <a:rPr lang="en-US" dirty="0"/>
                <a:t> </a:t>
              </a:r>
              <a:r>
                <a:rPr lang="en-US" dirty="0" err="1"/>
                <a:t>prosesseissa</a:t>
              </a:r>
              <a:r>
                <a:rPr lang="en-US" dirty="0"/>
                <a:t> </a:t>
              </a:r>
              <a:r>
                <a:rPr lang="en-US" dirty="0" err="1"/>
                <a:t>syntyvää</a:t>
              </a:r>
              <a:r>
                <a:rPr lang="en-US" dirty="0"/>
                <a:t> </a:t>
              </a:r>
              <a:r>
                <a:rPr lang="en-US" dirty="0" err="1"/>
                <a:t>lauhdelämpöä</a:t>
              </a:r>
              <a:r>
                <a:rPr lang="en-US" dirty="0"/>
                <a:t>.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29DA467-1287-40BE-817D-299D2B247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8" r="11250"/>
            <a:stretch/>
          </p:blipFill>
          <p:spPr>
            <a:xfrm>
              <a:off x="4995384" y="2760127"/>
              <a:ext cx="731103" cy="53207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8893378-D95B-4024-964A-91F44B61809B}"/>
                </a:ext>
              </a:extLst>
            </p:cNvPr>
            <p:cNvSpPr txBox="1"/>
            <p:nvPr/>
          </p:nvSpPr>
          <p:spPr>
            <a:xfrm>
              <a:off x="8550723" y="5119668"/>
              <a:ext cx="2757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Lisäksi</a:t>
              </a:r>
              <a:r>
                <a:rPr lang="en-US" dirty="0"/>
                <a:t> </a:t>
              </a:r>
              <a:r>
                <a:rPr lang="en-US" dirty="0" err="1"/>
                <a:t>teollisuusalueen</a:t>
              </a:r>
              <a:r>
                <a:rPr lang="en-US" dirty="0"/>
                <a:t> </a:t>
              </a:r>
              <a:r>
                <a:rPr lang="en-US" dirty="0" err="1"/>
                <a:t>tuulipuisto</a:t>
              </a:r>
              <a:r>
                <a:rPr lang="en-US" dirty="0"/>
                <a:t> </a:t>
              </a:r>
              <a:r>
                <a:rPr lang="en-US" dirty="0" err="1"/>
                <a:t>tuottaa</a:t>
              </a:r>
              <a:r>
                <a:rPr lang="en-US" dirty="0"/>
                <a:t> </a:t>
              </a:r>
              <a:r>
                <a:rPr lang="en-US" dirty="0" err="1"/>
                <a:t>sähköä</a:t>
              </a:r>
              <a:r>
                <a:rPr lang="en-US" dirty="0"/>
                <a:t> </a:t>
              </a:r>
              <a:r>
                <a:rPr lang="en-US" dirty="0" err="1"/>
                <a:t>yrityksille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9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ADB5EF-BF12-4F42-A4FD-85D98210DDC9}"/>
              </a:ext>
            </a:extLst>
          </p:cNvPr>
          <p:cNvSpPr/>
          <p:nvPr/>
        </p:nvSpPr>
        <p:spPr>
          <a:xfrm>
            <a:off x="9041932" y="2250981"/>
            <a:ext cx="2786420" cy="33488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EDE59-E57A-4B70-9EE1-C0B01A8A61E5}"/>
              </a:ext>
            </a:extLst>
          </p:cNvPr>
          <p:cNvSpPr/>
          <p:nvPr/>
        </p:nvSpPr>
        <p:spPr>
          <a:xfrm>
            <a:off x="6155337" y="2250981"/>
            <a:ext cx="2786421" cy="33488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22012-4818-4483-9785-3D1A6A7C3D4E}"/>
              </a:ext>
            </a:extLst>
          </p:cNvPr>
          <p:cNvSpPr/>
          <p:nvPr/>
        </p:nvSpPr>
        <p:spPr>
          <a:xfrm>
            <a:off x="3273481" y="2250982"/>
            <a:ext cx="2786421" cy="33488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A6A6C9-0C59-46B9-A915-F7A8A65908D0}"/>
              </a:ext>
            </a:extLst>
          </p:cNvPr>
          <p:cNvSpPr/>
          <p:nvPr/>
        </p:nvSpPr>
        <p:spPr>
          <a:xfrm>
            <a:off x="386886" y="2250980"/>
            <a:ext cx="2786421" cy="33488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E9961-B3DC-4C2D-9E2F-106804BF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Yhteistyö</a:t>
            </a:r>
            <a:r>
              <a:rPr lang="en-US" dirty="0"/>
              <a:t>, </a:t>
            </a:r>
            <a:r>
              <a:rPr lang="en-US" dirty="0" err="1"/>
              <a:t>jolla</a:t>
            </a:r>
            <a:r>
              <a:rPr lang="en-US" dirty="0"/>
              <a:t> on </a:t>
            </a:r>
            <a:r>
              <a:rPr lang="en-US" dirty="0" err="1"/>
              <a:t>merkitystä</a:t>
            </a:r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5D6EF5-3E67-484B-B054-C2D67F8D830B}"/>
              </a:ext>
            </a:extLst>
          </p:cNvPr>
          <p:cNvCxnSpPr>
            <a:cxnSpLocks/>
          </p:cNvCxnSpPr>
          <p:nvPr/>
        </p:nvCxnSpPr>
        <p:spPr>
          <a:xfrm>
            <a:off x="5442526" y="150176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C288DED9-4B81-49FE-A08B-B8F3E2934413}"/>
              </a:ext>
            </a:extLst>
          </p:cNvPr>
          <p:cNvSpPr txBox="1">
            <a:spLocks/>
          </p:cNvSpPr>
          <p:nvPr/>
        </p:nvSpPr>
        <p:spPr>
          <a:xfrm>
            <a:off x="3282211" y="3847607"/>
            <a:ext cx="2786421" cy="168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5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milj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 m³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biokaasulaitoksessa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vuoden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aikana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tuotetun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biokaasun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määrä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84E9C7B-B9D1-4017-8579-90342A1D4533}"/>
              </a:ext>
            </a:extLst>
          </p:cNvPr>
          <p:cNvSpPr txBox="1">
            <a:spLocks/>
          </p:cNvSpPr>
          <p:nvPr/>
        </p:nvSpPr>
        <p:spPr>
          <a:xfrm>
            <a:off x="6077362" y="3774184"/>
            <a:ext cx="2904055" cy="14549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600" dirty="0">
                <a:solidFill>
                  <a:prstClr val="white"/>
                </a:solidFill>
                <a:latin typeface="Garamond" panose="02020404030301010803"/>
              </a:rPr>
              <a:t>100 </a:t>
            </a:r>
            <a:r>
              <a:rPr kumimoji="0" lang="en-US" sz="17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milj</a:t>
            </a:r>
            <a:r>
              <a:rPr kumimoji="0" lang="en-US" sz="1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.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€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Garamond" panose="02020404030301010803"/>
              </a:rPr>
              <a:t>al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ueen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yritysten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liikevaihto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yhteensä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73749C-E2EB-4625-AE88-F6F74511CBA1}"/>
              </a:ext>
            </a:extLst>
          </p:cNvPr>
          <p:cNvGrpSpPr/>
          <p:nvPr/>
        </p:nvGrpSpPr>
        <p:grpSpPr>
          <a:xfrm>
            <a:off x="7151240" y="2764693"/>
            <a:ext cx="792243" cy="495779"/>
            <a:chOff x="7141715" y="2907741"/>
            <a:chExt cx="792243" cy="4957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38880B-A062-4AFC-9A30-DAF6EC97D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7141715" y="2907741"/>
              <a:ext cx="792243" cy="495779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B4DBD1-CCD3-423B-9BB6-9823F767AFBC}"/>
                </a:ext>
              </a:extLst>
            </p:cNvPr>
            <p:cNvSpPr/>
            <p:nvPr/>
          </p:nvSpPr>
          <p:spPr>
            <a:xfrm>
              <a:off x="7390170" y="3008014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sp>
        <p:nvSpPr>
          <p:cNvPr id="15" name="Title 3">
            <a:extLst>
              <a:ext uri="{FF2B5EF4-FFF2-40B4-BE49-F238E27FC236}">
                <a16:creationId xmlns:a16="http://schemas.microsoft.com/office/drawing/2014/main" id="{5EA64B83-E955-4701-93F1-FDB06CDC5B4B}"/>
              </a:ext>
            </a:extLst>
          </p:cNvPr>
          <p:cNvSpPr txBox="1">
            <a:spLocks/>
          </p:cNvSpPr>
          <p:nvPr/>
        </p:nvSpPr>
        <p:spPr>
          <a:xfrm>
            <a:off x="363648" y="3847607"/>
            <a:ext cx="2786421" cy="168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60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milj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biokaasulaitoksessa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vuoden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aikana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käsitellyn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jätteen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määrä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13C8BF-1625-4C0C-A177-46A6E2EFB541}"/>
              </a:ext>
            </a:extLst>
          </p:cNvPr>
          <p:cNvGrpSpPr/>
          <p:nvPr/>
        </p:nvGrpSpPr>
        <p:grpSpPr>
          <a:xfrm>
            <a:off x="9973684" y="2551126"/>
            <a:ext cx="922916" cy="922914"/>
            <a:chOff x="9973684" y="2689826"/>
            <a:chExt cx="922916" cy="9229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D575879-057E-4758-9AB2-74789B85B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42617" r="59794" b="1746"/>
            <a:stretch/>
          </p:blipFill>
          <p:spPr>
            <a:xfrm>
              <a:off x="9973684" y="2689826"/>
              <a:ext cx="922916" cy="92291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F85E04B-46F9-46E3-B749-D2E92D1CAA0A}"/>
                </a:ext>
              </a:extLst>
            </p:cNvPr>
            <p:cNvSpPr/>
            <p:nvPr/>
          </p:nvSpPr>
          <p:spPr>
            <a:xfrm>
              <a:off x="10225665" y="2934000"/>
              <a:ext cx="282558" cy="264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3899CEF-56BA-470B-87BA-0C888C349F9B}"/>
                </a:ext>
              </a:extLst>
            </p:cNvPr>
            <p:cNvSpPr txBox="1"/>
            <p:nvPr/>
          </p:nvSpPr>
          <p:spPr>
            <a:xfrm>
              <a:off x="10122715" y="2785240"/>
              <a:ext cx="4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sp>
        <p:nvSpPr>
          <p:cNvPr id="38" name="Title 3">
            <a:extLst>
              <a:ext uri="{FF2B5EF4-FFF2-40B4-BE49-F238E27FC236}">
                <a16:creationId xmlns:a16="http://schemas.microsoft.com/office/drawing/2014/main" id="{6EA1AA50-E8E2-4F5C-AD1C-56490D654C44}"/>
              </a:ext>
            </a:extLst>
          </p:cNvPr>
          <p:cNvSpPr txBox="1">
            <a:spLocks/>
          </p:cNvSpPr>
          <p:nvPr/>
        </p:nvSpPr>
        <p:spPr>
          <a:xfrm>
            <a:off x="8998877" y="3774184"/>
            <a:ext cx="2904055" cy="14549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600" dirty="0">
                <a:solidFill>
                  <a:prstClr val="white"/>
                </a:solidFill>
                <a:latin typeface="Garamond" panose="02020404030301010803"/>
              </a:rPr>
              <a:t>100 </a:t>
            </a:r>
            <a:r>
              <a:rPr kumimoji="0" lang="en-US" sz="17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milj</a:t>
            </a:r>
            <a:r>
              <a:rPr kumimoji="0" lang="en-US" sz="1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.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€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Garamond" panose="02020404030301010803"/>
              </a:rPr>
              <a:t>investointeja</a:t>
            </a:r>
            <a:r>
              <a:rPr lang="en-US" dirty="0">
                <a:solidFill>
                  <a:prstClr val="white"/>
                </a:solidFill>
                <a:latin typeface="Garamond" panose="0202040403030101080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Garamond" panose="02020404030301010803"/>
              </a:rPr>
              <a:t>viime</a:t>
            </a:r>
            <a:r>
              <a:rPr lang="en-US" dirty="0">
                <a:solidFill>
                  <a:prstClr val="white"/>
                </a:solidFill>
                <a:latin typeface="Garamond" panose="0202040403030101080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Garamond" panose="02020404030301010803"/>
              </a:rPr>
              <a:t>vuosina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BABBB-2B2B-4B4F-BD99-A4E0CD76FA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t="4591" r="26967" b="12593"/>
          <a:stretch/>
        </p:blipFill>
        <p:spPr>
          <a:xfrm>
            <a:off x="1415000" y="2660133"/>
            <a:ext cx="683715" cy="695762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A7AA51-75C9-4355-973E-CF3314D2F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88" y="2741314"/>
            <a:ext cx="94826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D70E5-F81D-40A0-B3F0-2B6947454046}"/>
              </a:ext>
            </a:extLst>
          </p:cNvPr>
          <p:cNvSpPr/>
          <p:nvPr/>
        </p:nvSpPr>
        <p:spPr>
          <a:xfrm>
            <a:off x="3380022" y="5046754"/>
            <a:ext cx="6726504" cy="11936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C89CC-B856-47DA-B9C6-2F1BDDC7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579" y="357191"/>
            <a:ext cx="8414084" cy="1917411"/>
          </a:xfrm>
        </p:spPr>
        <p:txBody>
          <a:bodyPr>
            <a:normAutofit/>
          </a:bodyPr>
          <a:lstStyle/>
          <a:p>
            <a:r>
              <a:rPr lang="en-US" sz="6000" dirty="0" err="1"/>
              <a:t>Suomen</a:t>
            </a:r>
            <a:r>
              <a:rPr lang="en-US" sz="6000" dirty="0"/>
              <a:t> </a:t>
            </a:r>
            <a:r>
              <a:rPr lang="en-US" sz="6000" dirty="0" err="1"/>
              <a:t>ensimmäinen</a:t>
            </a:r>
            <a:r>
              <a:rPr lang="en-US" sz="6000" dirty="0"/>
              <a:t> </a:t>
            </a:r>
            <a:r>
              <a:rPr lang="en-US" sz="6000" dirty="0" err="1"/>
              <a:t>akkuklusteri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29212-99C0-440E-8849-462FAB52D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579" y="2818745"/>
            <a:ext cx="7357789" cy="2290486"/>
          </a:xfrm>
        </p:spPr>
        <p:txBody>
          <a:bodyPr anchor="t"/>
          <a:lstStyle/>
          <a:p>
            <a:pPr marL="0" indent="0">
              <a:buNone/>
            </a:pPr>
            <a:r>
              <a:rPr lang="fi-FI" dirty="0"/>
              <a:t>Harjavallan Suurteollisuuspuiston alueelle on syntymässä ainutlaatuinen akkukierrätysklusteri kolmen yrityksen yhteistyönä.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b="1" dirty="0"/>
              <a:t>BASF</a:t>
            </a:r>
            <a:r>
              <a:rPr lang="fi-FI" dirty="0"/>
              <a:t>:n akkumateriaalitehtaan toiminta alkaa 2022. Tehtaassa tullaan hyödyntämään </a:t>
            </a:r>
            <a:r>
              <a:rPr lang="fi-FI" b="1" dirty="0" err="1"/>
              <a:t>Nornickelin</a:t>
            </a:r>
            <a:r>
              <a:rPr lang="fi-FI" dirty="0"/>
              <a:t> tuottamaa nikkeliä ja kobolttia sekä </a:t>
            </a:r>
            <a:r>
              <a:rPr lang="fi-FI" b="1" dirty="0"/>
              <a:t>Fortumin</a:t>
            </a:r>
            <a:r>
              <a:rPr lang="fi-FI" dirty="0"/>
              <a:t> hankkimassa akkukierrätystehtaassa käsiteltäviä kierrätysmateriaaleja.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E8BA9B-7A42-443F-890B-280E65FC70C2}"/>
              </a:ext>
            </a:extLst>
          </p:cNvPr>
          <p:cNvCxnSpPr>
            <a:cxnSpLocks/>
          </p:cNvCxnSpPr>
          <p:nvPr/>
        </p:nvCxnSpPr>
        <p:spPr>
          <a:xfrm>
            <a:off x="3380022" y="228437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9D5FE1-1860-495F-A60D-4003AC6264D1}"/>
              </a:ext>
            </a:extLst>
          </p:cNvPr>
          <p:cNvSpPr txBox="1"/>
          <p:nvPr/>
        </p:nvSpPr>
        <p:spPr>
          <a:xfrm>
            <a:off x="3499130" y="5109231"/>
            <a:ext cx="723868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80%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akkujen arvokkaista materiaaleista saadaan talteen Fortumin akkukierrätystehtaassa, mikä on maailman mittakaavassa uniikkia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87555D-18B9-480C-8D0F-03FC5D5B4955}"/>
              </a:ext>
            </a:extLst>
          </p:cNvPr>
          <p:cNvGrpSpPr/>
          <p:nvPr/>
        </p:nvGrpSpPr>
        <p:grpSpPr>
          <a:xfrm>
            <a:off x="10238874" y="-186952"/>
            <a:ext cx="2203766" cy="2203766"/>
            <a:chOff x="10111371" y="567925"/>
            <a:chExt cx="2203766" cy="220376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9D775B-2146-4C93-90E0-1EA66FCBBF19}"/>
                </a:ext>
              </a:extLst>
            </p:cNvPr>
            <p:cNvSpPr/>
            <p:nvPr/>
          </p:nvSpPr>
          <p:spPr>
            <a:xfrm>
              <a:off x="10111371" y="567925"/>
              <a:ext cx="2203766" cy="220376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6" descr="Solar - Fortum">
              <a:extLst>
                <a:ext uri="{FF2B5EF4-FFF2-40B4-BE49-F238E27FC236}">
                  <a16:creationId xmlns:a16="http://schemas.microsoft.com/office/drawing/2014/main" id="{3AAB9BB7-64F4-4A18-BE96-D747BED6B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3775" y="1520987"/>
              <a:ext cx="1238961" cy="292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Nornickel Harjavalta -logo">
              <a:extLst>
                <a:ext uri="{FF2B5EF4-FFF2-40B4-BE49-F238E27FC236}">
                  <a16:creationId xmlns:a16="http://schemas.microsoft.com/office/drawing/2014/main" id="{34FCFD5C-900D-43D0-B255-BFD99F0E1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8866" y="2069815"/>
              <a:ext cx="1428777" cy="355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BASF 2011 vector logo">
              <a:extLst>
                <a:ext uri="{FF2B5EF4-FFF2-40B4-BE49-F238E27FC236}">
                  <a16:creationId xmlns:a16="http://schemas.microsoft.com/office/drawing/2014/main" id="{B4A771BB-CF04-4D80-AAB4-2445611AE9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2" t="40842" r="5684" b="39155"/>
            <a:stretch/>
          </p:blipFill>
          <p:spPr bwMode="auto">
            <a:xfrm>
              <a:off x="10650947" y="1028486"/>
              <a:ext cx="1124618" cy="257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66AFCDC9-EDF4-4531-967A-F6F6AC311613}"/>
              </a:ext>
            </a:extLst>
          </p:cNvPr>
          <p:cNvSpPr>
            <a:spLocks noChangeAspect="1"/>
          </p:cNvSpPr>
          <p:nvPr/>
        </p:nvSpPr>
        <p:spPr>
          <a:xfrm>
            <a:off x="-73043" y="0"/>
            <a:ext cx="3044843" cy="6858000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 l="-142790" t="-72" r="-77742" b="-593"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822E5-B369-4D90-A406-5B3C784F53AA}"/>
              </a:ext>
            </a:extLst>
          </p:cNvPr>
          <p:cNvSpPr txBox="1"/>
          <p:nvPr/>
        </p:nvSpPr>
        <p:spPr>
          <a:xfrm>
            <a:off x="-73043" y="0"/>
            <a:ext cx="5854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Nornickel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45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954</Words>
  <Application>Microsoft Office PowerPoint</Application>
  <PresentationFormat>Widescreen</PresentationFormat>
  <Paragraphs>184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Office Theme</vt:lpstr>
      <vt:lpstr>1_Office Theme</vt:lpstr>
      <vt:lpstr>VIHREÄMPI TULEVAISUUS</vt:lpstr>
      <vt:lpstr>PowerPoint Presentation</vt:lpstr>
      <vt:lpstr>Energiaa tuulesta</vt:lpstr>
      <vt:lpstr>Materiaalit hyötykäyttöön Peittoossa</vt:lpstr>
      <vt:lpstr>Kirkkokallion teollisuusalue</vt:lpstr>
      <vt:lpstr>Kestävää tulevaisuutta rakentamassa</vt:lpstr>
      <vt:lpstr>PowerPoint Presentation</vt:lpstr>
      <vt:lpstr>Yhteistyö, jolla on merkitystä</vt:lpstr>
      <vt:lpstr>Suomen ensimmäinen akkuklusteri</vt:lpstr>
      <vt:lpstr>Porin LNG-terminaali</vt:lpstr>
      <vt:lpstr>LNG:llä kohti pienempää ympäristövaikutusta</vt:lpstr>
      <vt:lpstr>Kiertotalousvoimalaitos Harjavaltaan</vt:lpstr>
      <vt:lpstr>60 miljoonan investointi tulevaisuuteen</vt:lpstr>
      <vt:lpstr>Sivuvirrat hyötykäyttöön biojalostamolla</vt:lpstr>
      <vt:lpstr>Biokaasua Harjavallasta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KESTÄVÄ KEHITYS?</dc:title>
  <dc:creator>Laura Lappalainen</dc:creator>
  <cp:lastModifiedBy>Laura Lappalainen</cp:lastModifiedBy>
  <cp:revision>79</cp:revision>
  <dcterms:created xsi:type="dcterms:W3CDTF">2020-09-28T06:25:13Z</dcterms:created>
  <dcterms:modified xsi:type="dcterms:W3CDTF">2020-11-10T08:46:41Z</dcterms:modified>
</cp:coreProperties>
</file>